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256" r:id="rId2"/>
    <p:sldId id="257" r:id="rId3"/>
    <p:sldId id="258" r:id="rId4"/>
    <p:sldId id="259" r:id="rId5"/>
    <p:sldId id="280" r:id="rId6"/>
    <p:sldId id="261" r:id="rId7"/>
    <p:sldId id="281" r:id="rId8"/>
    <p:sldId id="282" r:id="rId9"/>
    <p:sldId id="277" r:id="rId10"/>
    <p:sldId id="278" r:id="rId11"/>
    <p:sldId id="279" r:id="rId12"/>
  </p:sldIdLst>
  <p:sldSz cx="7556500" cy="10693400"/>
  <p:notesSz cx="6797675" cy="9925050"/>
  <p:embeddedFontLst>
    <p:embeddedFont>
      <p:font typeface="Montserrat" panose="00000500000000000000" pitchFamily="2" charset="0"/>
      <p:regular r:id="rId15"/>
      <p:bold r:id="rId16"/>
      <p:italic r:id="rId17"/>
      <p:boldItalic r:id="rId18"/>
    </p:embeddedFont>
    <p:embeddedFont>
      <p:font typeface="Montserrat Bold" panose="00000800000000000000" charset="0"/>
      <p:regular r:id="rId19"/>
      <p:bold r:id="rId20"/>
    </p:embeddedFont>
    <p:embeddedFont>
      <p:font typeface="Montserrat Medium" panose="00000600000000000000" pitchFamily="2" charset="0"/>
      <p:regular r:id="rId21"/>
      <p:italic r:id="rId22"/>
    </p:embeddedFont>
    <p:embeddedFont>
      <p:font typeface="Montserrat Ultra-Bold" panose="020B0604020202020204" charset="0"/>
      <p:regular r:id="rId23"/>
    </p:embeddedFont>
    <p:embeddedFont>
      <p:font typeface="Neue Montreal" panose="020B0604020202020204" charset="0"/>
      <p:regular r:id="rId24"/>
    </p:embeddedFont>
    <p:embeddedFont>
      <p:font typeface="Open Sans" panose="020B0606030504020204" pitchFamily="34" charset="0"/>
      <p:regular r:id="rId25"/>
      <p:bold r:id="rId26"/>
      <p:italic r:id="rId27"/>
      <p:boldItalic r:id="rId28"/>
    </p:embeddedFont>
    <p:embeddedFont>
      <p:font typeface="Times" panose="02020603050405020304" pitchFamily="18"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322" autoAdjust="0"/>
  </p:normalViewPr>
  <p:slideViewPr>
    <p:cSldViewPr>
      <p:cViewPr>
        <p:scale>
          <a:sx n="80" d="100"/>
          <a:sy n="80" d="100"/>
        </p:scale>
        <p:origin x="1925" y="-53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16/09/2025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16/09/2025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hyperlink" Target="mailto:tavares@evolucaocompressores.com.br" TargetMode="External"/><Relationship Id="rId12" Type="http://schemas.openxmlformats.org/officeDocument/2006/relationships/image" Target="../media/image26.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28.png"/><Relationship Id="rId20"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hyperlink" Target="https://www.youtube.com/watch?v=xp5ODjBytuo" TargetMode="External"/><Relationship Id="rId5" Type="http://schemas.openxmlformats.org/officeDocument/2006/relationships/image" Target="../media/image23.png"/><Relationship Id="rId15" Type="http://schemas.openxmlformats.org/officeDocument/2006/relationships/hyperlink" Target="https://www.facebook.com/EvolucaoCompressores" TargetMode="External"/><Relationship Id="rId10" Type="http://schemas.openxmlformats.org/officeDocument/2006/relationships/image" Target="../media/image25.png"/><Relationship Id="rId19" Type="http://schemas.openxmlformats.org/officeDocument/2006/relationships/hyperlink" Target="https://www.youtube.com/channel/UCwd-vQDfQFCs9o1J-7-WiMQ" TargetMode="External"/><Relationship Id="rId4" Type="http://schemas.openxmlformats.org/officeDocument/2006/relationships/image" Target="../media/image22.svg"/><Relationship Id="rId9" Type="http://schemas.openxmlformats.org/officeDocument/2006/relationships/hyperlink" Target="http://www.evolucaocompressores.com.br/" TargetMode="External"/><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hyperlink" Target="https://drive.google.com/file/d/1h-xkaVBMqffbadYWN2BdVQrBc68KmFVm/view?usp=sharing"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eg"/><Relationship Id="rId5" Type="http://schemas.microsoft.com/office/2007/relationships/hdphoto" Target="../media/hdphoto1.wdp"/><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package" Target="../embeddings/Microsoft_Excel_Worksheet.xlsx"/><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drive.google.com/file/d/1u8ru2W8YvmpBJ7NwRy4gI2Pdve1BwAxh/view?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8" name="TextBox 8"/>
          <p:cNvSpPr txBox="1"/>
          <p:nvPr/>
        </p:nvSpPr>
        <p:spPr>
          <a:xfrm>
            <a:off x="4181765" y="6908188"/>
            <a:ext cx="3476738" cy="690895"/>
          </a:xfrm>
          <a:prstGeom prst="rect">
            <a:avLst/>
          </a:prstGeom>
        </p:spPr>
        <p:txBody>
          <a:bodyPr lIns="0" tIns="0" rIns="0" bIns="0" rtlCol="0" anchor="t">
            <a:spAutoFit/>
          </a:bodyPr>
          <a:lstStyle/>
          <a:p>
            <a:pPr algn="ctr">
              <a:lnSpc>
                <a:spcPts val="2761"/>
              </a:lnSpc>
            </a:pPr>
            <a:r>
              <a:rPr lang="en-US" sz="1972" b="1" dirty="0">
                <a:solidFill>
                  <a:srgbClr val="434343"/>
                </a:solidFill>
                <a:latin typeface="Montserrat Ultra-Bold"/>
                <a:ea typeface="Montserrat Ultra-Bold"/>
                <a:cs typeface="Montserrat Ultra-Bold"/>
                <a:sym typeface="Montserrat Ultra-Bold"/>
              </a:rPr>
              <a:t>NOME DA EMPRESA</a:t>
            </a:r>
          </a:p>
          <a:p>
            <a:pPr algn="ctr">
              <a:lnSpc>
                <a:spcPts val="2761"/>
              </a:lnSpc>
            </a:pPr>
            <a:r>
              <a:rPr lang="en-US" sz="1972" b="1" dirty="0" err="1">
                <a:solidFill>
                  <a:srgbClr val="434343"/>
                </a:solidFill>
                <a:latin typeface="Montserrat Ultra-Bold"/>
                <a:ea typeface="Montserrat Ultra-Bold"/>
                <a:cs typeface="Montserrat Ultra-Bold"/>
                <a:sym typeface="Montserrat Ultra-Bold"/>
              </a:rPr>
              <a:t>Cidade</a:t>
            </a:r>
            <a:r>
              <a:rPr lang="en-US" sz="1972" b="1">
                <a:solidFill>
                  <a:srgbClr val="434343"/>
                </a:solidFill>
                <a:latin typeface="Montserrat Ultra-Bold"/>
                <a:ea typeface="Montserrat Ultra-Bold"/>
                <a:cs typeface="Montserrat Ultra-Bold"/>
                <a:sym typeface="Montserrat Ultra-Bold"/>
              </a:rPr>
              <a:t>  - UF</a:t>
            </a:r>
            <a:endParaRPr lang="en-US" sz="1972" b="1" dirty="0">
              <a:solidFill>
                <a:srgbClr val="434343"/>
              </a:solidFill>
              <a:latin typeface="Montserrat Ultra-Bold"/>
              <a:ea typeface="Montserrat Ultra-Bold"/>
              <a:cs typeface="Montserrat Ultra-Bold"/>
              <a:sym typeface="Montserrat Ultra-Bold"/>
            </a:endParaRPr>
          </a:p>
        </p:txBody>
      </p:sp>
      <p:sp>
        <p:nvSpPr>
          <p:cNvPr id="9" name="TextBox 9"/>
          <p:cNvSpPr txBox="1"/>
          <p:nvPr/>
        </p:nvSpPr>
        <p:spPr>
          <a:xfrm>
            <a:off x="4409136" y="8127014"/>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12" name="TextBox 12"/>
          <p:cNvSpPr txBox="1"/>
          <p:nvPr/>
        </p:nvSpPr>
        <p:spPr>
          <a:xfrm>
            <a:off x="315241" y="590006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pic>
        <p:nvPicPr>
          <p:cNvPr id="3" name="Imagem 2" descr="Uma imagem contendo no interior, mesa, aeroporto, avião&#10;&#10;O conteúdo gerado por IA pode estar incorreto.">
            <a:extLst>
              <a:ext uri="{FF2B5EF4-FFF2-40B4-BE49-F238E27FC236}">
                <a16:creationId xmlns:a16="http://schemas.microsoft.com/office/drawing/2014/main" id="{D6D5F50B-6137-020B-5592-B9D640F015FA}"/>
              </a:ext>
            </a:extLst>
          </p:cNvPr>
          <p:cNvPicPr>
            <a:picLocks noChangeAspect="1"/>
          </p:cNvPicPr>
          <p:nvPr/>
        </p:nvPicPr>
        <p:blipFill rotWithShape="1">
          <a:blip r:embed="rId3">
            <a:extLst>
              <a:ext uri="{28A0092B-C50C-407E-A947-70E740481C1C}">
                <a14:useLocalDpi xmlns:a14="http://schemas.microsoft.com/office/drawing/2010/main" val="0"/>
              </a:ext>
            </a:extLst>
          </a:blip>
          <a:srcRect l="37054" t="36" r="22974" b="-36"/>
          <a:stretch>
            <a:fillRect/>
          </a:stretch>
        </p:blipFill>
        <p:spPr>
          <a:xfrm>
            <a:off x="-1270" y="-31174"/>
            <a:ext cx="4274477" cy="10724574"/>
          </a:xfrm>
          <a:prstGeom prst="rect">
            <a:avLst/>
          </a:prstGeom>
        </p:spPr>
      </p:pic>
      <p:sp>
        <p:nvSpPr>
          <p:cNvPr id="4" name="Freeform 5">
            <a:extLst>
              <a:ext uri="{FF2B5EF4-FFF2-40B4-BE49-F238E27FC236}">
                <a16:creationId xmlns:a16="http://schemas.microsoft.com/office/drawing/2014/main" id="{73388972-5346-423F-A441-9EAFC54F67F3}"/>
              </a:ext>
            </a:extLst>
          </p:cNvPr>
          <p:cNvSpPr/>
          <p:nvPr/>
        </p:nvSpPr>
        <p:spPr>
          <a:xfrm>
            <a:off x="-1271" y="4606480"/>
            <a:ext cx="7557771" cy="204791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5" name="TextBox 11">
            <a:extLst>
              <a:ext uri="{FF2B5EF4-FFF2-40B4-BE49-F238E27FC236}">
                <a16:creationId xmlns:a16="http://schemas.microsoft.com/office/drawing/2014/main" id="{E0966BFE-F42F-756D-A00E-01CD81C79299}"/>
              </a:ext>
            </a:extLst>
          </p:cNvPr>
          <p:cNvSpPr txBox="1"/>
          <p:nvPr/>
        </p:nvSpPr>
        <p:spPr>
          <a:xfrm>
            <a:off x="46590" y="4891932"/>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6" name="TextBox 11">
            <a:extLst>
              <a:ext uri="{FF2B5EF4-FFF2-40B4-BE49-F238E27FC236}">
                <a16:creationId xmlns:a16="http://schemas.microsoft.com/office/drawing/2014/main" id="{736AECA5-4DA5-7D35-0B72-4DFFEF3887CC}"/>
              </a:ext>
            </a:extLst>
          </p:cNvPr>
          <p:cNvSpPr txBox="1"/>
          <p:nvPr/>
        </p:nvSpPr>
        <p:spPr>
          <a:xfrm>
            <a:off x="-1272" y="5769557"/>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12345678</a:t>
            </a:r>
          </a:p>
        </p:txBody>
      </p:sp>
      <p:sp>
        <p:nvSpPr>
          <p:cNvPr id="7" name="Freeform 7">
            <a:extLst>
              <a:ext uri="{FF2B5EF4-FFF2-40B4-BE49-F238E27FC236}">
                <a16:creationId xmlns:a16="http://schemas.microsoft.com/office/drawing/2014/main" id="{D6A41E03-EA40-F826-BF9E-CC29B6FDEBAC}"/>
              </a:ext>
            </a:extLst>
          </p:cNvPr>
          <p:cNvSpPr/>
          <p:nvPr/>
        </p:nvSpPr>
        <p:spPr>
          <a:xfrm>
            <a:off x="315241" y="9816831"/>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txBody>
          <a:bodyPr/>
          <a:lstStyle/>
          <a:p>
            <a:endParaRPr lang="pt-B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1892" y="97891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78478" y="1313080"/>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82469" y="126296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885344" y="8859112"/>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352961" y="8832760"/>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303464" y="10104005"/>
            <a:ext cx="3251765"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grpSp>
        <p:nvGrpSpPr>
          <p:cNvPr id="28" name="Group 8">
            <a:extLst>
              <a:ext uri="{FF2B5EF4-FFF2-40B4-BE49-F238E27FC236}">
                <a16:creationId xmlns:a16="http://schemas.microsoft.com/office/drawing/2014/main" id="{84C9A318-1014-EA26-ACEC-0DAE02ABFA8F}"/>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A8D3FDFB-D282-C987-F9BB-0630517A2ED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33F55148-D997-671E-1865-BE160274372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E2EF2D97-63F5-D0E0-D7BC-C500B2F55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8" name="CaixaDeTexto 7">
            <a:extLst>
              <a:ext uri="{FF2B5EF4-FFF2-40B4-BE49-F238E27FC236}">
                <a16:creationId xmlns:a16="http://schemas.microsoft.com/office/drawing/2014/main" id="{B147C937-EB1B-F873-58D1-921E7D503C48}"/>
              </a:ext>
            </a:extLst>
          </p:cNvPr>
          <p:cNvSpPr txBox="1"/>
          <p:nvPr/>
        </p:nvSpPr>
        <p:spPr>
          <a:xfrm>
            <a:off x="-526575" y="1648282"/>
            <a:ext cx="7556500" cy="6740307"/>
          </a:xfrm>
          <a:prstGeom prst="rect">
            <a:avLst/>
          </a:prstGeom>
          <a:noFill/>
        </p:spPr>
        <p:txBody>
          <a:bodyPr wrap="square">
            <a:spAutoFit/>
          </a:body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data emissão da nota fiscal,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91357" y="8216860"/>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pic>
        <p:nvPicPr>
          <p:cNvPr id="7" name="Imagem 6">
            <a:hlinkClick r:id="rId9" tooltip="Visite nosso website"/>
            <a:extLst>
              <a:ext uri="{FF2B5EF4-FFF2-40B4-BE49-F238E27FC236}">
                <a16:creationId xmlns:a16="http://schemas.microsoft.com/office/drawing/2014/main" id="{1D054A0C-0791-1A18-BD12-DD239E6D21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60020" y="9857205"/>
            <a:ext cx="655158" cy="655158"/>
          </a:xfrm>
          <a:prstGeom prst="rect">
            <a:avLst/>
          </a:prstGeom>
        </p:spPr>
      </p:pic>
      <p:pic>
        <p:nvPicPr>
          <p:cNvPr id="8" name="Imagem 7">
            <a:hlinkClick r:id="rId11" tooltip="Vídeo Institucional"/>
            <a:extLst>
              <a:ext uri="{FF2B5EF4-FFF2-40B4-BE49-F238E27FC236}">
                <a16:creationId xmlns:a16="http://schemas.microsoft.com/office/drawing/2014/main" id="{A4A434A5-4653-F7A1-1BCB-6B1FD1D9C63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52535" y="10160011"/>
            <a:ext cx="369574" cy="335547"/>
          </a:xfrm>
          <a:prstGeom prst="rect">
            <a:avLst/>
          </a:prstGeom>
        </p:spPr>
      </p:pic>
      <p:pic>
        <p:nvPicPr>
          <p:cNvPr id="9" name="Imagem 8">
            <a:hlinkClick r:id="rId13"/>
            <a:extLst>
              <a:ext uri="{FF2B5EF4-FFF2-40B4-BE49-F238E27FC236}">
                <a16:creationId xmlns:a16="http://schemas.microsoft.com/office/drawing/2014/main" id="{4764EA7B-DDC0-F1FD-A698-CE8FB23530D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67681" y="10137173"/>
            <a:ext cx="322849" cy="322849"/>
          </a:xfrm>
          <a:prstGeom prst="rect">
            <a:avLst/>
          </a:prstGeom>
        </p:spPr>
      </p:pic>
      <p:pic>
        <p:nvPicPr>
          <p:cNvPr id="10" name="Imagem 9">
            <a:hlinkClick r:id="rId15"/>
            <a:extLst>
              <a:ext uri="{FF2B5EF4-FFF2-40B4-BE49-F238E27FC236}">
                <a16:creationId xmlns:a16="http://schemas.microsoft.com/office/drawing/2014/main" id="{EFC4E57F-AFCE-FE69-B516-E41C5581A00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74612" y="10137172"/>
            <a:ext cx="322849" cy="322849"/>
          </a:xfrm>
          <a:prstGeom prst="rect">
            <a:avLst/>
          </a:prstGeom>
        </p:spPr>
      </p:pic>
      <p:pic>
        <p:nvPicPr>
          <p:cNvPr id="12" name="Imagem 11">
            <a:hlinkClick r:id="rId17"/>
            <a:extLst>
              <a:ext uri="{FF2B5EF4-FFF2-40B4-BE49-F238E27FC236}">
                <a16:creationId xmlns:a16="http://schemas.microsoft.com/office/drawing/2014/main" id="{5D3C9FEB-8FCF-C112-8A57-8F1D5A16CCE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81543" y="10140452"/>
            <a:ext cx="322849" cy="322849"/>
          </a:xfrm>
          <a:prstGeom prst="rect">
            <a:avLst/>
          </a:prstGeom>
        </p:spPr>
      </p:pic>
      <p:pic>
        <p:nvPicPr>
          <p:cNvPr id="32" name="Imagem 31">
            <a:hlinkClick r:id="rId19"/>
            <a:extLst>
              <a:ext uri="{FF2B5EF4-FFF2-40B4-BE49-F238E27FC236}">
                <a16:creationId xmlns:a16="http://schemas.microsoft.com/office/drawing/2014/main" id="{6B0A0210-A9AB-5E7A-55E6-3341FBFBCE3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59624" y="10137172"/>
            <a:ext cx="341088" cy="341088"/>
          </a:xfrm>
          <a:prstGeom prst="rect">
            <a:avLst/>
          </a:prstGeom>
        </p:spPr>
      </p:pic>
      <p:sp>
        <p:nvSpPr>
          <p:cNvPr id="34" name="CaixaDeTexto 33">
            <a:extLst>
              <a:ext uri="{FF2B5EF4-FFF2-40B4-BE49-F238E27FC236}">
                <a16:creationId xmlns:a16="http://schemas.microsoft.com/office/drawing/2014/main" id="{7AEB7EC8-E04C-7768-5E4D-62A404AF4F28}"/>
              </a:ext>
            </a:extLst>
          </p:cNvPr>
          <p:cNvSpPr txBox="1"/>
          <p:nvPr/>
        </p:nvSpPr>
        <p:spPr>
          <a:xfrm>
            <a:off x="4322663" y="9601198"/>
            <a:ext cx="379476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grpSp>
        <p:nvGrpSpPr>
          <p:cNvPr id="33" name="Group 8">
            <a:extLst>
              <a:ext uri="{FF2B5EF4-FFF2-40B4-BE49-F238E27FC236}">
                <a16:creationId xmlns:a16="http://schemas.microsoft.com/office/drawing/2014/main" id="{2F308341-1EB1-B506-2147-0C3FDEEFEBB9}"/>
              </a:ext>
            </a:extLst>
          </p:cNvPr>
          <p:cNvGrpSpPr/>
          <p:nvPr/>
        </p:nvGrpSpPr>
        <p:grpSpPr>
          <a:xfrm>
            <a:off x="1" y="10514133"/>
            <a:ext cx="7556500" cy="179269"/>
            <a:chOff x="0" y="0"/>
            <a:chExt cx="3047987" cy="131886"/>
          </a:xfrm>
        </p:grpSpPr>
        <p:sp>
          <p:nvSpPr>
            <p:cNvPr id="35" name="Freeform 9">
              <a:extLst>
                <a:ext uri="{FF2B5EF4-FFF2-40B4-BE49-F238E27FC236}">
                  <a16:creationId xmlns:a16="http://schemas.microsoft.com/office/drawing/2014/main" id="{B8DDF2EA-A70F-06C0-F0D0-87C79DE23B19}"/>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40" name="TextBox 10">
              <a:extLst>
                <a:ext uri="{FF2B5EF4-FFF2-40B4-BE49-F238E27FC236}">
                  <a16:creationId xmlns:a16="http://schemas.microsoft.com/office/drawing/2014/main" id="{E578A217-F2C1-C746-FE9C-5BFFA37D56A4}"/>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07519" y="968685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dirty="0" err="1">
                <a:solidFill>
                  <a:srgbClr val="000000"/>
                </a:solidFill>
                <a:latin typeface="Montserrat"/>
                <a:ea typeface="Montserrat"/>
                <a:cs typeface="Montserrat"/>
                <a:sym typeface="Montserrat"/>
              </a:rPr>
              <a:t>Fundada</a:t>
            </a:r>
            <a:r>
              <a:rPr lang="en-US" sz="1389">
                <a:solidFill>
                  <a:srgbClr val="000000"/>
                </a:solidFill>
                <a:latin typeface="Montserrat"/>
                <a:ea typeface="Montserrat"/>
                <a:cs typeface="Montserrat"/>
                <a:sym typeface="Montserrat"/>
              </a:rPr>
              <a:t>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85E23525-FC7D-D267-B42F-22BCD146C3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11149058"/>
            <a:ext cx="7647320" cy="241437"/>
            <a:chOff x="0" y="0"/>
            <a:chExt cx="3047987" cy="131886"/>
          </a:xfrm>
        </p:grpSpPr>
        <p:sp>
          <p:nvSpPr>
            <p:cNvPr id="9" name="Freeform 9"/>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1" name="Freeform 11"/>
          <p:cNvSpPr/>
          <p:nvPr/>
        </p:nvSpPr>
        <p:spPr>
          <a:xfrm>
            <a:off x="449120" y="975987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2" name="Imagem 11">
            <a:extLst>
              <a:ext uri="{FF2B5EF4-FFF2-40B4-BE49-F238E27FC236}">
                <a16:creationId xmlns:a16="http://schemas.microsoft.com/office/drawing/2014/main" id="{89E8B3EB-0C72-CA17-E264-92B61409B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7" name="Group 8">
            <a:extLst>
              <a:ext uri="{FF2B5EF4-FFF2-40B4-BE49-F238E27FC236}">
                <a16:creationId xmlns:a16="http://schemas.microsoft.com/office/drawing/2014/main" id="{91469DEE-30D2-73DE-5868-778D56BE6C53}"/>
              </a:ext>
            </a:extLst>
          </p:cNvPr>
          <p:cNvGrpSpPr/>
          <p:nvPr/>
        </p:nvGrpSpPr>
        <p:grpSpPr>
          <a:xfrm>
            <a:off x="1" y="10514133"/>
            <a:ext cx="7556500" cy="179269"/>
            <a:chOff x="0" y="0"/>
            <a:chExt cx="3047987" cy="131886"/>
          </a:xfrm>
        </p:grpSpPr>
        <p:sp>
          <p:nvSpPr>
            <p:cNvPr id="16" name="Freeform 9">
              <a:extLst>
                <a:ext uri="{FF2B5EF4-FFF2-40B4-BE49-F238E27FC236}">
                  <a16:creationId xmlns:a16="http://schemas.microsoft.com/office/drawing/2014/main" id="{51B3981C-6776-D253-42A6-2945DAAE6D0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7" name="TextBox 10">
              <a:extLst>
                <a:ext uri="{FF2B5EF4-FFF2-40B4-BE49-F238E27FC236}">
                  <a16:creationId xmlns:a16="http://schemas.microsoft.com/office/drawing/2014/main" id="{012664D2-6B1C-EDA6-D6F1-5EE1D9AE5F01}"/>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409731" y="968431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pic>
        <p:nvPicPr>
          <p:cNvPr id="7" name="Imagem 6">
            <a:extLst>
              <a:ext uri="{FF2B5EF4-FFF2-40B4-BE49-F238E27FC236}">
                <a16:creationId xmlns:a16="http://schemas.microsoft.com/office/drawing/2014/main" id="{98B39676-5FCF-5F1C-8AB5-46AAA1E9CC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8" name="Group 8">
            <a:extLst>
              <a:ext uri="{FF2B5EF4-FFF2-40B4-BE49-F238E27FC236}">
                <a16:creationId xmlns:a16="http://schemas.microsoft.com/office/drawing/2014/main" id="{F4AA6A5E-1672-2050-F416-D0B17E9791F5}"/>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574C4691-0494-2561-805A-8D7C8716E281}"/>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FD376EEF-84DD-948B-6093-950447146F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7BF51-9047-4BAA-EA18-8BB67EBCE9C8}"/>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73E8A885-9DEA-79FB-8C48-7B5BB4671FAA}"/>
              </a:ext>
            </a:extLst>
          </p:cNvPr>
          <p:cNvSpPr/>
          <p:nvPr/>
        </p:nvSpPr>
        <p:spPr>
          <a:xfrm>
            <a:off x="293558" y="971734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4" name="TextBox 14">
            <a:extLst>
              <a:ext uri="{FF2B5EF4-FFF2-40B4-BE49-F238E27FC236}">
                <a16:creationId xmlns:a16="http://schemas.microsoft.com/office/drawing/2014/main" id="{C4071BEE-C36D-AF0A-589C-D5DC2041D0B9}"/>
              </a:ext>
            </a:extLst>
          </p:cNvPr>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grpSp>
        <p:nvGrpSpPr>
          <p:cNvPr id="16" name="Group 8">
            <a:extLst>
              <a:ext uri="{FF2B5EF4-FFF2-40B4-BE49-F238E27FC236}">
                <a16:creationId xmlns:a16="http://schemas.microsoft.com/office/drawing/2014/main" id="{452B381C-D7DF-414C-AE1E-75995D1DEF83}"/>
              </a:ext>
            </a:extLst>
          </p:cNvPr>
          <p:cNvGrpSpPr/>
          <p:nvPr/>
        </p:nvGrpSpPr>
        <p:grpSpPr>
          <a:xfrm>
            <a:off x="-3500" y="10528423"/>
            <a:ext cx="7556500" cy="231978"/>
            <a:chOff x="0" y="0"/>
            <a:chExt cx="3047987" cy="131886"/>
          </a:xfrm>
        </p:grpSpPr>
        <p:sp>
          <p:nvSpPr>
            <p:cNvPr id="17" name="Freeform 9">
              <a:extLst>
                <a:ext uri="{FF2B5EF4-FFF2-40B4-BE49-F238E27FC236}">
                  <a16:creationId xmlns:a16="http://schemas.microsoft.com/office/drawing/2014/main" id="{48EC492E-37F2-C008-DDDB-D37CADB9B05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06A428DF-7D51-619F-2729-E7C739DCD36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05EDB80B-063C-7B50-CE51-4CBD906A2D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pic>
        <p:nvPicPr>
          <p:cNvPr id="8" name="Picture 2" descr="NL Module Coalescing Filters">
            <a:extLst>
              <a:ext uri="{FF2B5EF4-FFF2-40B4-BE49-F238E27FC236}">
                <a16:creationId xmlns:a16="http://schemas.microsoft.com/office/drawing/2014/main" id="{58ADC4EC-63F3-1E77-1B22-5C237FB05E22}"/>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193" b="98827" l="33501" r="67672">
                        <a14:foregroundMark x1="38693" y1="93300" x2="43384" y2="93467"/>
                        <a14:foregroundMark x1="42379" y1="91960" x2="43384" y2="93132"/>
                        <a14:foregroundMark x1="43719" y1="95980" x2="46566" y2="95477"/>
                        <a14:foregroundMark x1="46566" y1="95310" x2="46734" y2="89782"/>
                        <a14:foregroundMark x1="44054" y1="95980" x2="46566" y2="96817"/>
                        <a14:backgroundMark x1="46064" y1="91625" x2="45896" y2="94305"/>
                      </a14:backgroundRemoval>
                    </a14:imgEffect>
                  </a14:imgLayer>
                </a14:imgProps>
              </a:ext>
              <a:ext uri="{28A0092B-C50C-407E-A947-70E740481C1C}">
                <a14:useLocalDpi xmlns:a14="http://schemas.microsoft.com/office/drawing/2010/main" val="0"/>
              </a:ext>
            </a:extLst>
          </a:blip>
          <a:srcRect l="32679" t="4840" r="31595"/>
          <a:stretch/>
        </p:blipFill>
        <p:spPr bwMode="auto">
          <a:xfrm>
            <a:off x="5835650" y="989603"/>
            <a:ext cx="977236" cy="2602910"/>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62DF6AEA-A96B-0C3B-1A80-DE0F71541155}"/>
              </a:ext>
            </a:extLst>
          </p:cNvPr>
          <p:cNvSpPr txBox="1"/>
          <p:nvPr/>
        </p:nvSpPr>
        <p:spPr>
          <a:xfrm>
            <a:off x="403896" y="1582824"/>
            <a:ext cx="3779520" cy="461665"/>
          </a:xfrm>
          <a:prstGeom prst="rect">
            <a:avLst/>
          </a:prstGeom>
          <a:noFill/>
        </p:spPr>
        <p:txBody>
          <a:bodyPr wrap="square">
            <a:spAutoFit/>
          </a:bodyPr>
          <a:lstStyle/>
          <a:p>
            <a:r>
              <a:rPr lang="pt-BR" sz="1200">
                <a:solidFill>
                  <a:schemeClr val="tx1">
                    <a:lumMod val="65000"/>
                    <a:lumOff val="35000"/>
                  </a:schemeClr>
                </a:solidFill>
                <a:latin typeface="Montserrat" panose="00000500000000000000" pitchFamily="2" charset="0"/>
                <a:cs typeface="Arial" panose="020B0604020202020204" pitchFamily="34" charset="0"/>
              </a:rPr>
              <a:t>Filtro Coalescente NLM Ingersoll Rand®</a:t>
            </a:r>
          </a:p>
          <a:p>
            <a:r>
              <a:rPr lang="pt-BR" sz="1200">
                <a:solidFill>
                  <a:schemeClr val="tx1">
                    <a:lumMod val="65000"/>
                    <a:lumOff val="35000"/>
                  </a:schemeClr>
                </a:solidFill>
                <a:latin typeface="Montserrat" panose="00000500000000000000" pitchFamily="2" charset="0"/>
                <a:cs typeface="Arial" panose="020B0604020202020204" pitchFamily="34" charset="0"/>
              </a:rPr>
              <a:t>Modelo:</a:t>
            </a:r>
            <a:endParaRPr lang="pt-BR" sz="1200" dirty="0">
              <a:solidFill>
                <a:schemeClr val="tx1">
                  <a:lumMod val="65000"/>
                  <a:lumOff val="35000"/>
                </a:schemeClr>
              </a:solidFill>
              <a:latin typeface="Montserrat" panose="00000500000000000000" pitchFamily="2" charset="0"/>
              <a:cs typeface="Arial" panose="020B0604020202020204" pitchFamily="34" charset="0"/>
            </a:endParaRPr>
          </a:p>
        </p:txBody>
      </p:sp>
      <p:pic>
        <p:nvPicPr>
          <p:cNvPr id="12" name="Imagem 11">
            <a:extLst>
              <a:ext uri="{FF2B5EF4-FFF2-40B4-BE49-F238E27FC236}">
                <a16:creationId xmlns:a16="http://schemas.microsoft.com/office/drawing/2014/main" id="{DB410FD4-B0C8-AC5D-1D9F-520D74AA35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6942" y="2477304"/>
            <a:ext cx="540000" cy="540000"/>
          </a:xfrm>
          <a:prstGeom prst="rect">
            <a:avLst/>
          </a:prstGeom>
        </p:spPr>
      </p:pic>
      <p:sp>
        <p:nvSpPr>
          <p:cNvPr id="19" name="CaixaDeTexto 18">
            <a:extLst>
              <a:ext uri="{FF2B5EF4-FFF2-40B4-BE49-F238E27FC236}">
                <a16:creationId xmlns:a16="http://schemas.microsoft.com/office/drawing/2014/main" id="{D070AB47-E837-1B9A-CC99-48A0CDF60A20}"/>
              </a:ext>
            </a:extLst>
          </p:cNvPr>
          <p:cNvSpPr txBox="1"/>
          <p:nvPr/>
        </p:nvSpPr>
        <p:spPr>
          <a:xfrm>
            <a:off x="459427" y="2223463"/>
            <a:ext cx="2286000" cy="276999"/>
          </a:xfrm>
          <a:prstGeom prst="rect">
            <a:avLst/>
          </a:prstGeom>
          <a:noFill/>
        </p:spPr>
        <p:txBody>
          <a:bodyPr wrap="square" rtlCol="0">
            <a:spAutoFit/>
          </a:bodyPr>
          <a:lstStyle/>
          <a:p>
            <a:r>
              <a:rPr lang="pt-BR" sz="1200" b="1" dirty="0">
                <a:latin typeface="Montserrat" panose="00000500000000000000" pitchFamily="2" charset="0"/>
                <a:cs typeface="Arial" panose="020B0604020202020204" pitchFamily="34" charset="0"/>
              </a:rPr>
              <a:t>Consulte o catálogo:</a:t>
            </a:r>
          </a:p>
        </p:txBody>
      </p:sp>
      <p:sp>
        <p:nvSpPr>
          <p:cNvPr id="20" name="CaixaDeTexto 19">
            <a:extLst>
              <a:ext uri="{FF2B5EF4-FFF2-40B4-BE49-F238E27FC236}">
                <a16:creationId xmlns:a16="http://schemas.microsoft.com/office/drawing/2014/main" id="{BFD7A08D-493C-4E11-151C-C2E307B33F40}"/>
              </a:ext>
            </a:extLst>
          </p:cNvPr>
          <p:cNvSpPr txBox="1"/>
          <p:nvPr/>
        </p:nvSpPr>
        <p:spPr>
          <a:xfrm>
            <a:off x="943894" y="2542142"/>
            <a:ext cx="3062955" cy="461665"/>
          </a:xfrm>
          <a:prstGeom prst="rect">
            <a:avLst/>
          </a:prstGeom>
          <a:noFill/>
        </p:spPr>
        <p:txBody>
          <a:bodyPr wrap="square" rtlCol="0">
            <a:spAutoFit/>
          </a:bodyPr>
          <a:lstStyle/>
          <a:p>
            <a:r>
              <a:rPr lang="pt-BR" sz="1200" dirty="0">
                <a:latin typeface="Montserrat" panose="00000500000000000000" pitchFamily="2" charset="0"/>
                <a:cs typeface="Arial" panose="020B0604020202020204" pitchFamily="34" charset="0"/>
              </a:rPr>
              <a:t>Clique </a:t>
            </a:r>
            <a:r>
              <a:rPr lang="pt-BR" sz="1200" dirty="0">
                <a:latin typeface="Montserrat" panose="00000500000000000000" pitchFamily="2" charset="0"/>
                <a:cs typeface="Arial" panose="020B0604020202020204" pitchFamily="34" charset="0"/>
                <a:hlinkClick r:id="rId7"/>
              </a:rPr>
              <a:t>aqui</a:t>
            </a:r>
            <a:endParaRPr lang="pt-BR" sz="1200" dirty="0">
              <a:latin typeface="Montserrat" panose="00000500000000000000" pitchFamily="2" charset="0"/>
              <a:cs typeface="Arial" panose="020B0604020202020204" pitchFamily="34" charset="0"/>
            </a:endParaRPr>
          </a:p>
          <a:p>
            <a:r>
              <a:rPr lang="pt-BR" sz="1200" dirty="0">
                <a:latin typeface="Montserrat" panose="00000500000000000000" pitchFamily="2" charset="0"/>
                <a:cs typeface="Arial" panose="020B0604020202020204" pitchFamily="34" charset="0"/>
              </a:rPr>
              <a:t>ou aproxime a câmera do seu celular</a:t>
            </a:r>
          </a:p>
        </p:txBody>
      </p:sp>
      <p:pic>
        <p:nvPicPr>
          <p:cNvPr id="21" name="Imagem 20" descr="Uma imagem contendo panela&#10;&#10;O conteúdo gerado por IA pode estar incorreto.">
            <a:extLst>
              <a:ext uri="{FF2B5EF4-FFF2-40B4-BE49-F238E27FC236}">
                <a16:creationId xmlns:a16="http://schemas.microsoft.com/office/drawing/2014/main" id="{B6219F65-61FD-2271-CEB6-3BF198976F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427" y="7604442"/>
            <a:ext cx="1218408" cy="2166057"/>
          </a:xfrm>
          <a:prstGeom prst="rect">
            <a:avLst/>
          </a:prstGeom>
        </p:spPr>
      </p:pic>
      <p:graphicFrame>
        <p:nvGraphicFramePr>
          <p:cNvPr id="28" name="Tabela 27">
            <a:extLst>
              <a:ext uri="{FF2B5EF4-FFF2-40B4-BE49-F238E27FC236}">
                <a16:creationId xmlns:a16="http://schemas.microsoft.com/office/drawing/2014/main" id="{9A077503-7585-6807-9A67-1BBB02F78708}"/>
              </a:ext>
            </a:extLst>
          </p:cNvPr>
          <p:cNvGraphicFramePr>
            <a:graphicFrameLocks noGrp="1"/>
          </p:cNvGraphicFramePr>
          <p:nvPr>
            <p:extLst>
              <p:ext uri="{D42A27DB-BD31-4B8C-83A1-F6EECF244321}">
                <p14:modId xmlns:p14="http://schemas.microsoft.com/office/powerpoint/2010/main" val="2428960903"/>
              </p:ext>
            </p:extLst>
          </p:nvPr>
        </p:nvGraphicFramePr>
        <p:xfrm>
          <a:off x="231526" y="3568492"/>
          <a:ext cx="7128124" cy="3788407"/>
        </p:xfrm>
        <a:graphic>
          <a:graphicData uri="http://schemas.openxmlformats.org/drawingml/2006/table">
            <a:tbl>
              <a:tblPr/>
              <a:tblGrid>
                <a:gridCol w="651124">
                  <a:extLst>
                    <a:ext uri="{9D8B030D-6E8A-4147-A177-3AD203B41FA5}">
                      <a16:colId xmlns:a16="http://schemas.microsoft.com/office/drawing/2014/main" val="1679242520"/>
                    </a:ext>
                  </a:extLst>
                </a:gridCol>
                <a:gridCol w="762000">
                  <a:extLst>
                    <a:ext uri="{9D8B030D-6E8A-4147-A177-3AD203B41FA5}">
                      <a16:colId xmlns:a16="http://schemas.microsoft.com/office/drawing/2014/main" val="514234358"/>
                    </a:ext>
                  </a:extLst>
                </a:gridCol>
                <a:gridCol w="762000">
                  <a:extLst>
                    <a:ext uri="{9D8B030D-6E8A-4147-A177-3AD203B41FA5}">
                      <a16:colId xmlns:a16="http://schemas.microsoft.com/office/drawing/2014/main" val="786309075"/>
                    </a:ext>
                  </a:extLst>
                </a:gridCol>
                <a:gridCol w="852368">
                  <a:extLst>
                    <a:ext uri="{9D8B030D-6E8A-4147-A177-3AD203B41FA5}">
                      <a16:colId xmlns:a16="http://schemas.microsoft.com/office/drawing/2014/main" val="512853541"/>
                    </a:ext>
                  </a:extLst>
                </a:gridCol>
                <a:gridCol w="457200">
                  <a:extLst>
                    <a:ext uri="{9D8B030D-6E8A-4147-A177-3AD203B41FA5}">
                      <a16:colId xmlns:a16="http://schemas.microsoft.com/office/drawing/2014/main" val="742918477"/>
                    </a:ext>
                  </a:extLst>
                </a:gridCol>
                <a:gridCol w="762000">
                  <a:extLst>
                    <a:ext uri="{9D8B030D-6E8A-4147-A177-3AD203B41FA5}">
                      <a16:colId xmlns:a16="http://schemas.microsoft.com/office/drawing/2014/main" val="2365815886"/>
                    </a:ext>
                  </a:extLst>
                </a:gridCol>
                <a:gridCol w="914400">
                  <a:extLst>
                    <a:ext uri="{9D8B030D-6E8A-4147-A177-3AD203B41FA5}">
                      <a16:colId xmlns:a16="http://schemas.microsoft.com/office/drawing/2014/main" val="4267559515"/>
                    </a:ext>
                  </a:extLst>
                </a:gridCol>
                <a:gridCol w="366832">
                  <a:extLst>
                    <a:ext uri="{9D8B030D-6E8A-4147-A177-3AD203B41FA5}">
                      <a16:colId xmlns:a16="http://schemas.microsoft.com/office/drawing/2014/main" val="2396161742"/>
                    </a:ext>
                  </a:extLst>
                </a:gridCol>
                <a:gridCol w="457200">
                  <a:extLst>
                    <a:ext uri="{9D8B030D-6E8A-4147-A177-3AD203B41FA5}">
                      <a16:colId xmlns:a16="http://schemas.microsoft.com/office/drawing/2014/main" val="264084311"/>
                    </a:ext>
                  </a:extLst>
                </a:gridCol>
                <a:gridCol w="304800">
                  <a:extLst>
                    <a:ext uri="{9D8B030D-6E8A-4147-A177-3AD203B41FA5}">
                      <a16:colId xmlns:a16="http://schemas.microsoft.com/office/drawing/2014/main" val="3244818872"/>
                    </a:ext>
                  </a:extLst>
                </a:gridCol>
                <a:gridCol w="457200">
                  <a:extLst>
                    <a:ext uri="{9D8B030D-6E8A-4147-A177-3AD203B41FA5}">
                      <a16:colId xmlns:a16="http://schemas.microsoft.com/office/drawing/2014/main" val="4253808111"/>
                    </a:ext>
                  </a:extLst>
                </a:gridCol>
                <a:gridCol w="381000">
                  <a:extLst>
                    <a:ext uri="{9D8B030D-6E8A-4147-A177-3AD203B41FA5}">
                      <a16:colId xmlns:a16="http://schemas.microsoft.com/office/drawing/2014/main" val="3230671795"/>
                    </a:ext>
                  </a:extLst>
                </a:gridCol>
              </a:tblGrid>
              <a:tr h="263730">
                <a:tc gridSpan="12">
                  <a:txBody>
                    <a:bodyPr/>
                    <a:lstStyle/>
                    <a:p>
                      <a:pPr algn="l" fontAlgn="b">
                        <a:buNone/>
                      </a:pPr>
                      <a:r>
                        <a:rPr lang="pt-BR" sz="1600" b="1" i="0" u="none" strike="noStrike">
                          <a:solidFill>
                            <a:srgbClr val="FFFFFF"/>
                          </a:solidFill>
                          <a:effectLst/>
                          <a:latin typeface="Calibri" panose="020F0502020204030204" pitchFamily="34" charset="0"/>
                        </a:rPr>
                        <a:t>Technical Performance</a:t>
                      </a:r>
                    </a:p>
                  </a:txBody>
                  <a:tcPr marL="7620" marR="7620" marT="7620" marB="0" anchor="b">
                    <a:lnL>
                      <a:noFill/>
                    </a:lnL>
                    <a:lnR>
                      <a:noFill/>
                    </a:lnR>
                    <a:lnT>
                      <a:noFill/>
                    </a:lnT>
                    <a:lnB w="6350" cap="flat" cmpd="sng" algn="ctr">
                      <a:solidFill>
                        <a:srgbClr val="000000"/>
                      </a:solidFill>
                      <a:prstDash val="dot"/>
                      <a:round/>
                      <a:headEnd type="none" w="med" len="med"/>
                      <a:tailEnd type="none" w="med" len="med"/>
                    </a:lnB>
                    <a:solidFill>
                      <a:srgbClr val="80808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641862974"/>
                  </a:ext>
                </a:extLst>
              </a:tr>
              <a:tr h="180843">
                <a:tc rowSpan="2">
                  <a:txBody>
                    <a:bodyPr/>
                    <a:lstStyle/>
                    <a:p>
                      <a:pPr algn="ctr" fontAlgn="t">
                        <a:buNone/>
                      </a:pPr>
                      <a:r>
                        <a:rPr lang="pt-BR" sz="1100" b="1" i="0" u="none" strike="noStrike">
                          <a:solidFill>
                            <a:srgbClr val="FFFFFF"/>
                          </a:solidFill>
                          <a:effectLst/>
                          <a:latin typeface="Calibri" panose="020F0502020204030204" pitchFamily="34" charset="0"/>
                        </a:rPr>
                        <a:t>Name</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rowSpan="2">
                  <a:txBody>
                    <a:bodyPr/>
                    <a:lstStyle/>
                    <a:p>
                      <a:pPr algn="ctr" fontAlgn="t">
                        <a:buNone/>
                      </a:pPr>
                      <a:r>
                        <a:rPr lang="pt-BR" sz="1100" b="1" i="0" u="none" strike="noStrike">
                          <a:solidFill>
                            <a:srgbClr val="FFFFFF"/>
                          </a:solidFill>
                          <a:effectLst/>
                          <a:latin typeface="Calibri" panose="020F0502020204030204" pitchFamily="34" charset="0"/>
                        </a:rPr>
                        <a:t>Model Number</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rowSpan="2">
                  <a:txBody>
                    <a:bodyPr/>
                    <a:lstStyle/>
                    <a:p>
                      <a:pPr algn="ctr" fontAlgn="t">
                        <a:buNone/>
                      </a:pPr>
                      <a:r>
                        <a:rPr lang="pt-BR" sz="1100" b="1" i="0" u="none" strike="noStrike">
                          <a:solidFill>
                            <a:srgbClr val="FFFFFF"/>
                          </a:solidFill>
                          <a:effectLst/>
                          <a:latin typeface="Calibri" panose="020F0502020204030204" pitchFamily="34" charset="0"/>
                        </a:rPr>
                        <a:t>scfm Flow@100</a:t>
                      </a:r>
                    </a:p>
                    <a:p>
                      <a:pPr algn="ctr" fontAlgn="t">
                        <a:buNone/>
                      </a:pPr>
                      <a:r>
                        <a:rPr lang="pt-BR" sz="1100" b="1" i="0" u="none" strike="noStrike">
                          <a:solidFill>
                            <a:srgbClr val="FFFFFF"/>
                          </a:solidFill>
                          <a:effectLst/>
                          <a:latin typeface="Calibri" panose="020F0502020204030204" pitchFamily="34" charset="0"/>
                        </a:rPr>
                        <a:t>psig</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rowSpan="2">
                  <a:txBody>
                    <a:bodyPr/>
                    <a:lstStyle/>
                    <a:p>
                      <a:pPr algn="ctr" fontAlgn="t">
                        <a:buNone/>
                      </a:pPr>
                      <a:r>
                        <a:rPr lang="pt-BR" sz="1100" b="1" i="0" u="none" strike="noStrike">
                          <a:solidFill>
                            <a:srgbClr val="FFFFFF"/>
                          </a:solidFill>
                          <a:effectLst/>
                          <a:latin typeface="Calibri" panose="020F0502020204030204" pitchFamily="34" charset="0"/>
                        </a:rPr>
                        <a:t>Connection  Size (A) (B)</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rowSpan="2">
                  <a:txBody>
                    <a:bodyPr/>
                    <a:lstStyle/>
                    <a:p>
                      <a:pPr algn="ctr" fontAlgn="t">
                        <a:buNone/>
                      </a:pPr>
                      <a:r>
                        <a:rPr lang="pt-BR" sz="1100" b="1" i="0" u="none" strike="noStrike">
                          <a:solidFill>
                            <a:srgbClr val="FFFFFF"/>
                          </a:solidFill>
                          <a:effectLst/>
                          <a:latin typeface="Calibri" panose="020F0502020204030204" pitchFamily="34" charset="0"/>
                        </a:rPr>
                        <a:t>Drain  Port ©</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gridSpan="2">
                  <a:txBody>
                    <a:bodyPr/>
                    <a:lstStyle/>
                    <a:p>
                      <a:pPr algn="ctr" fontAlgn="t">
                        <a:buNone/>
                      </a:pPr>
                      <a:r>
                        <a:rPr lang="pt-BR" sz="1100" b="1" i="0" u="none" strike="noStrike">
                          <a:solidFill>
                            <a:srgbClr val="FFFFFF"/>
                          </a:solidFill>
                          <a:effectLst/>
                          <a:latin typeface="Calibri" panose="020F0502020204030204" pitchFamily="34" charset="0"/>
                        </a:rPr>
                        <a:t>Shipping Weight (kg)</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hMerge="1">
                  <a:txBody>
                    <a:bodyPr/>
                    <a:lstStyle/>
                    <a:p>
                      <a:endParaRPr lang="pt-BR"/>
                    </a:p>
                  </a:txBody>
                  <a:tcPr/>
                </a:tc>
                <a:tc gridSpan="5">
                  <a:txBody>
                    <a:bodyPr/>
                    <a:lstStyle/>
                    <a:p>
                      <a:pPr algn="ctr" fontAlgn="t">
                        <a:buNone/>
                      </a:pPr>
                      <a:r>
                        <a:rPr lang="pt-BR" sz="1100" b="1" i="0" u="none" strike="noStrike">
                          <a:solidFill>
                            <a:srgbClr val="FFFFFF"/>
                          </a:solidFill>
                          <a:effectLst/>
                          <a:latin typeface="Calibri" panose="020F0502020204030204" pitchFamily="34" charset="0"/>
                        </a:rPr>
                        <a:t>Dimensions (mm)</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852016705"/>
                  </a:ext>
                </a:extLst>
              </a:tr>
              <a:tr h="361687">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vMerge="1">
                  <a:txBody>
                    <a:bodyPr/>
                    <a:lstStyle/>
                    <a:p>
                      <a:endParaRPr lang="pt-BR"/>
                    </a:p>
                  </a:txBody>
                  <a:tcPr/>
                </a:tc>
                <a:tc>
                  <a:txBody>
                    <a:bodyPr/>
                    <a:lstStyle/>
                    <a:p>
                      <a:pPr algn="ctr" fontAlgn="t">
                        <a:buNone/>
                      </a:pPr>
                      <a:r>
                        <a:rPr lang="pt-BR" sz="1100" b="1" i="0" u="none" strike="noStrike">
                          <a:solidFill>
                            <a:srgbClr val="FFFFFF"/>
                          </a:solidFill>
                          <a:effectLst/>
                          <a:latin typeface="Calibri" panose="020F0502020204030204" pitchFamily="34" charset="0"/>
                        </a:rPr>
                        <a:t>  Housing &amp; Element</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a:txBody>
                    <a:bodyPr/>
                    <a:lstStyle/>
                    <a:p>
                      <a:pPr algn="ctr" fontAlgn="t">
                        <a:buNone/>
                      </a:pPr>
                      <a:r>
                        <a:rPr lang="pt-BR" sz="1100" b="1" i="0" u="none" strike="noStrike">
                          <a:solidFill>
                            <a:srgbClr val="FFFFFF"/>
                          </a:solidFill>
                          <a:effectLst/>
                          <a:latin typeface="Calibri" panose="020F0502020204030204" pitchFamily="34" charset="0"/>
                        </a:rPr>
                        <a:t>Replacement Element </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a:txBody>
                    <a:bodyPr/>
                    <a:lstStyle/>
                    <a:p>
                      <a:pPr algn="ctr" fontAlgn="t">
                        <a:buNone/>
                      </a:pPr>
                      <a:r>
                        <a:rPr lang="pt-BR" sz="1100" b="1" i="0" u="none" strike="noStrike">
                          <a:solidFill>
                            <a:srgbClr val="FFFFFF"/>
                          </a:solidFill>
                          <a:effectLst/>
                          <a:latin typeface="Calibri" panose="020F0502020204030204" pitchFamily="34" charset="0"/>
                        </a:rPr>
                        <a:t>D </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a:txBody>
                    <a:bodyPr/>
                    <a:lstStyle/>
                    <a:p>
                      <a:pPr algn="ctr" fontAlgn="t">
                        <a:buNone/>
                      </a:pPr>
                      <a:r>
                        <a:rPr lang="pt-BR" sz="1100" b="1" i="0" u="none" strike="noStrike">
                          <a:solidFill>
                            <a:srgbClr val="FFFFFF"/>
                          </a:solidFill>
                          <a:effectLst/>
                          <a:latin typeface="Calibri" panose="020F0502020204030204" pitchFamily="34" charset="0"/>
                        </a:rPr>
                        <a:t>E </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a:txBody>
                    <a:bodyPr/>
                    <a:lstStyle/>
                    <a:p>
                      <a:pPr algn="ctr" fontAlgn="t">
                        <a:buNone/>
                      </a:pPr>
                      <a:r>
                        <a:rPr lang="pt-BR" sz="1100" b="1" i="0" u="none" strike="noStrike">
                          <a:solidFill>
                            <a:srgbClr val="FFFFFF"/>
                          </a:solidFill>
                          <a:effectLst/>
                          <a:latin typeface="Calibri" panose="020F0502020204030204" pitchFamily="34" charset="0"/>
                        </a:rPr>
                        <a:t>F </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a:txBody>
                    <a:bodyPr/>
                    <a:lstStyle/>
                    <a:p>
                      <a:pPr algn="ctr" fontAlgn="t">
                        <a:buNone/>
                      </a:pPr>
                      <a:r>
                        <a:rPr lang="pt-BR" sz="1100" b="1" i="0" u="none" strike="noStrike">
                          <a:solidFill>
                            <a:srgbClr val="FFFFFF"/>
                          </a:solidFill>
                          <a:effectLst/>
                          <a:latin typeface="Calibri" panose="020F0502020204030204" pitchFamily="34" charset="0"/>
                        </a:rPr>
                        <a:t>G </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tc>
                  <a:txBody>
                    <a:bodyPr/>
                    <a:lstStyle/>
                    <a:p>
                      <a:pPr algn="ctr" fontAlgn="t">
                        <a:buNone/>
                      </a:pPr>
                      <a:r>
                        <a:rPr lang="pt-BR" sz="1100" b="1" i="0" u="none" strike="noStrike">
                          <a:solidFill>
                            <a:srgbClr val="FFFFFF"/>
                          </a:solidFill>
                          <a:effectLst/>
                          <a:latin typeface="Calibri" panose="020F0502020204030204" pitchFamily="34" charset="0"/>
                        </a:rPr>
                        <a:t>H </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0000"/>
                    </a:solidFill>
                  </a:tcPr>
                </a:tc>
                <a:extLst>
                  <a:ext uri="{0D108BD9-81ED-4DB2-BD59-A6C34878D82A}">
                    <a16:rowId xmlns:a16="http://schemas.microsoft.com/office/drawing/2014/main" val="3876788054"/>
                  </a:ext>
                </a:extLst>
              </a:tr>
              <a:tr h="180843">
                <a:tc>
                  <a:txBody>
                    <a:bodyPr/>
                    <a:lstStyle/>
                    <a:p>
                      <a:pPr algn="ctr" fontAlgn="t">
                        <a:buNone/>
                      </a:pPr>
                      <a:r>
                        <a:rPr lang="pt-BR" sz="1100" b="0" i="0" u="none" strike="noStrike">
                          <a:solidFill>
                            <a:srgbClr val="000000"/>
                          </a:solidFill>
                          <a:effectLst/>
                          <a:latin typeface="Calibri" panose="020F0502020204030204" pitchFamily="34" charset="0"/>
                        </a:rPr>
                        <a:t>NLM125</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F210NG</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125</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2" MPT</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1" FPT</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206,38</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9,07</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356</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368</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1074</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330</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t">
                        <a:buNone/>
                      </a:pPr>
                      <a:r>
                        <a:rPr lang="pt-BR" sz="1100" b="0" i="0" u="none" strike="noStrike">
                          <a:solidFill>
                            <a:srgbClr val="000000"/>
                          </a:solidFill>
                          <a:effectLst/>
                          <a:latin typeface="Calibri" panose="020F0502020204030204" pitchFamily="34" charset="0"/>
                        </a:rPr>
                        <a:t>533</a:t>
                      </a:r>
                    </a:p>
                  </a:txBody>
                  <a:tcPr marL="7620" marR="7620" marT="7620" marB="0">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367542872"/>
                  </a:ext>
                </a:extLst>
              </a:tr>
              <a:tr h="180843">
                <a:tc>
                  <a:txBody>
                    <a:bodyPr/>
                    <a:lstStyle/>
                    <a:p>
                      <a:pPr algn="ctr" fontAlgn="b">
                        <a:buNone/>
                      </a:pPr>
                      <a:r>
                        <a:rPr lang="pt-BR" sz="1100" b="0" i="0" u="none" strike="noStrike">
                          <a:solidFill>
                            <a:srgbClr val="000000"/>
                          </a:solidFill>
                          <a:effectLst/>
                          <a:latin typeface="Calibri" panose="020F0502020204030204" pitchFamily="34" charset="0"/>
                        </a:rPr>
                        <a:t>NLM250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F430NG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250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 MPT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 FPT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206,38</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11,34</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356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366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1074</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330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635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622563150"/>
                  </a:ext>
                </a:extLst>
              </a:tr>
              <a:tr h="115970">
                <a:tc>
                  <a:txBody>
                    <a:bodyPr/>
                    <a:lstStyle/>
                    <a:p>
                      <a:pPr algn="ctr" fontAlgn="b">
                        <a:buNone/>
                      </a:pPr>
                      <a:r>
                        <a:rPr lang="pt-BR" sz="1100" b="0" i="0" u="none" strike="noStrike">
                          <a:solidFill>
                            <a:srgbClr val="000000"/>
                          </a:solidFill>
                          <a:effectLst/>
                          <a:latin typeface="Calibri" panose="020F0502020204030204" pitchFamily="34" charset="0"/>
                        </a:rPr>
                        <a:t>NLM500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F850NG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500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 MPT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 FPT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235,87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15,88</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356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366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1735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330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940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204162617"/>
                  </a:ext>
                </a:extLst>
              </a:tr>
              <a:tr h="180843">
                <a:tc>
                  <a:txBody>
                    <a:bodyPr/>
                    <a:lstStyle/>
                    <a:p>
                      <a:pPr algn="ctr" fontAlgn="b">
                        <a:buNone/>
                      </a:pPr>
                      <a:r>
                        <a:rPr lang="pt-BR" sz="1100" b="0" i="0" u="none" strike="noStrike">
                          <a:solidFill>
                            <a:srgbClr val="000000"/>
                          </a:solidFill>
                          <a:effectLst/>
                          <a:latin typeface="Calibri" panose="020F0502020204030204" pitchFamily="34" charset="0"/>
                        </a:rPr>
                        <a:t>NLM800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F1360NG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 MPT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 FPT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240,40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27,22</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356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368</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1735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330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1295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928952669"/>
                  </a:ext>
                </a:extLst>
              </a:tr>
              <a:tr h="180843">
                <a:tc>
                  <a:txBody>
                    <a:bodyPr/>
                    <a:lstStyle/>
                    <a:p>
                      <a:pPr algn="ctr" fontAlgn="b">
                        <a:buNone/>
                      </a:pPr>
                      <a:r>
                        <a:rPr lang="pt-BR" sz="1100" b="0" i="0" u="none" strike="noStrike">
                          <a:solidFill>
                            <a:srgbClr val="000000"/>
                          </a:solidFill>
                          <a:effectLst/>
                          <a:latin typeface="Calibri" panose="020F0502020204030204" pitchFamily="34" charset="0"/>
                        </a:rPr>
                        <a:t>NLM1100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F1870NG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1100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 MPT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 FPT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299,37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31,75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406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394</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1836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356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1448</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927289101"/>
                  </a:ext>
                </a:extLst>
              </a:tr>
              <a:tr h="180843">
                <a:tc>
                  <a:txBody>
                    <a:bodyPr/>
                    <a:lstStyle/>
                    <a:p>
                      <a:pPr algn="ctr" fontAlgn="b">
                        <a:buNone/>
                      </a:pPr>
                      <a:r>
                        <a:rPr lang="pt-BR" sz="1100" b="0" i="0" u="none" strike="noStrike">
                          <a:solidFill>
                            <a:srgbClr val="000000"/>
                          </a:solidFill>
                          <a:effectLst/>
                          <a:latin typeface="Calibri" panose="020F0502020204030204" pitchFamily="34" charset="0"/>
                        </a:rPr>
                        <a:t>NLM1500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F2550NG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1500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 FPT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351,53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45,36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396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1839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381</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1448</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108059495"/>
                  </a:ext>
                </a:extLst>
              </a:tr>
              <a:tr h="180843">
                <a:tc>
                  <a:txBody>
                    <a:bodyPr/>
                    <a:lstStyle/>
                    <a:p>
                      <a:pPr algn="ctr" fontAlgn="b">
                        <a:buNone/>
                      </a:pPr>
                      <a:r>
                        <a:rPr lang="pt-BR" sz="1100" b="0" i="0" u="none" strike="noStrike">
                          <a:solidFill>
                            <a:srgbClr val="000000"/>
                          </a:solidFill>
                          <a:effectLst/>
                          <a:latin typeface="Calibri" panose="020F0502020204030204" pitchFamily="34" charset="0"/>
                        </a:rPr>
                        <a:t>NLM1900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F3220NG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1900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 FPT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555,65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54,43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610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429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1925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1499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2310249406"/>
                  </a:ext>
                </a:extLst>
              </a:tr>
              <a:tr h="180843">
                <a:tc>
                  <a:txBody>
                    <a:bodyPr/>
                    <a:lstStyle/>
                    <a:p>
                      <a:pPr algn="ctr" fontAlgn="b">
                        <a:buNone/>
                      </a:pPr>
                      <a:r>
                        <a:rPr lang="pt-BR" sz="1100" b="0" i="0" u="none" strike="noStrike">
                          <a:solidFill>
                            <a:srgbClr val="000000"/>
                          </a:solidFill>
                          <a:effectLst/>
                          <a:latin typeface="Calibri" panose="020F0502020204030204" pitchFamily="34" charset="0"/>
                        </a:rPr>
                        <a:t>NLM2400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F4070NG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2400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 FPT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564,72</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63,50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610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429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1925</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1499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740174703"/>
                  </a:ext>
                </a:extLst>
              </a:tr>
              <a:tr h="180843">
                <a:tc>
                  <a:txBody>
                    <a:bodyPr/>
                    <a:lstStyle/>
                    <a:p>
                      <a:pPr algn="ctr" fontAlgn="b">
                        <a:buNone/>
                      </a:pPr>
                      <a:r>
                        <a:rPr lang="pt-BR" sz="1100" b="0" i="0" u="none" strike="noStrike">
                          <a:solidFill>
                            <a:srgbClr val="000000"/>
                          </a:solidFill>
                          <a:effectLst/>
                          <a:latin typeface="Calibri" panose="020F0502020204030204" pitchFamily="34" charset="0"/>
                        </a:rPr>
                        <a:t>NLM3000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F5100NG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3000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 FPT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628,23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72,58</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610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429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2256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1753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023774942"/>
                  </a:ext>
                </a:extLst>
              </a:tr>
              <a:tr h="339081">
                <a:tc>
                  <a:txBody>
                    <a:bodyPr/>
                    <a:lstStyle/>
                    <a:p>
                      <a:pPr algn="ctr" fontAlgn="b">
                        <a:buNone/>
                      </a:pPr>
                      <a:r>
                        <a:rPr lang="pt-BR" sz="1100" b="0" i="0" u="none" strike="noStrike">
                          <a:solidFill>
                            <a:srgbClr val="000000"/>
                          </a:solidFill>
                          <a:effectLst/>
                          <a:latin typeface="Calibri" panose="020F0502020204030204" pitchFamily="34" charset="0"/>
                        </a:rPr>
                        <a:t>NLM4500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F7600NG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1.5"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802,86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113,40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610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3886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2997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065116165"/>
                  </a:ext>
                </a:extLst>
              </a:tr>
              <a:tr h="339081">
                <a:tc>
                  <a:txBody>
                    <a:bodyPr/>
                    <a:lstStyle/>
                    <a:p>
                      <a:pPr algn="ctr" fontAlgn="b">
                        <a:buNone/>
                      </a:pPr>
                      <a:r>
                        <a:rPr lang="pt-BR" sz="1100" b="0" i="0" u="none" strike="noStrike">
                          <a:solidFill>
                            <a:srgbClr val="000000"/>
                          </a:solidFill>
                          <a:effectLst/>
                          <a:latin typeface="Calibri" panose="020F0502020204030204" pitchFamily="34" charset="0"/>
                        </a:rPr>
                        <a:t>NLM6000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F10200NG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6000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8"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1115,84</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158,76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762</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3937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533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2997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884987242"/>
                  </a:ext>
                </a:extLst>
              </a:tr>
              <a:tr h="339081">
                <a:tc>
                  <a:txBody>
                    <a:bodyPr/>
                    <a:lstStyle/>
                    <a:p>
                      <a:pPr algn="ctr" fontAlgn="b">
                        <a:buNone/>
                      </a:pPr>
                      <a:r>
                        <a:rPr lang="pt-BR" sz="1100" b="0" i="0" u="none" strike="noStrike">
                          <a:solidFill>
                            <a:srgbClr val="000000"/>
                          </a:solidFill>
                          <a:effectLst/>
                          <a:latin typeface="Calibri" panose="020F0502020204030204" pitchFamily="34" charset="0"/>
                        </a:rPr>
                        <a:t>NLM8000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F13600NG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8000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8"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1292,74</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170,10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762</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483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4597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533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3607</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1637989102"/>
                  </a:ext>
                </a:extLst>
              </a:tr>
              <a:tr h="339081">
                <a:tc>
                  <a:txBody>
                    <a:bodyPr/>
                    <a:lstStyle/>
                    <a:p>
                      <a:pPr algn="ctr" fontAlgn="b">
                        <a:buNone/>
                      </a:pPr>
                      <a:r>
                        <a:rPr lang="pt-BR" sz="1100" b="0" i="0" u="none" strike="noStrike">
                          <a:solidFill>
                            <a:srgbClr val="000000"/>
                          </a:solidFill>
                          <a:effectLst/>
                          <a:latin typeface="Calibri" panose="020F0502020204030204" pitchFamily="34" charset="0"/>
                        </a:rPr>
                        <a:t>NLM10000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F17000NG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10000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10"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 FLG</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2041,16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215,46</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762</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533</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5359</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654</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tc>
                  <a:txBody>
                    <a:bodyPr/>
                    <a:lstStyle/>
                    <a:p>
                      <a:pPr algn="ctr" fontAlgn="b">
                        <a:buNone/>
                      </a:pPr>
                      <a:r>
                        <a:rPr lang="pt-BR" sz="1100" b="0" i="0" u="none" strike="noStrike">
                          <a:solidFill>
                            <a:srgbClr val="000000"/>
                          </a:solidFill>
                          <a:effectLst/>
                          <a:latin typeface="Calibri" panose="020F0502020204030204" pitchFamily="34" charset="0"/>
                        </a:rPr>
                        <a:t>4394</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noFill/>
                  </a:tcPr>
                </a:tc>
                <a:extLst>
                  <a:ext uri="{0D108BD9-81ED-4DB2-BD59-A6C34878D82A}">
                    <a16:rowId xmlns:a16="http://schemas.microsoft.com/office/drawing/2014/main" val="3596187540"/>
                  </a:ext>
                </a:extLst>
              </a:tr>
            </a:tbl>
          </a:graphicData>
        </a:graphic>
      </p:graphicFrame>
    </p:spTree>
    <p:extLst>
      <p:ext uri="{BB962C8B-B14F-4D97-AF65-F5344CB8AC3E}">
        <p14:creationId xmlns:p14="http://schemas.microsoft.com/office/powerpoint/2010/main" val="2681387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63573" y="980238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79273" y="1808126"/>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987970" y="1783345"/>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FILTRO NLM</a:t>
            </a:r>
          </a:p>
        </p:txBody>
      </p:sp>
      <p:pic>
        <p:nvPicPr>
          <p:cNvPr id="7" name="Imagem 6">
            <a:extLst>
              <a:ext uri="{FF2B5EF4-FFF2-40B4-BE49-F238E27FC236}">
                <a16:creationId xmlns:a16="http://schemas.microsoft.com/office/drawing/2014/main" id="{FFDFA5E4-DD45-BFEC-B2D2-D56056FADE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17" name="CaixaDeTexto 16">
            <a:extLst>
              <a:ext uri="{FF2B5EF4-FFF2-40B4-BE49-F238E27FC236}">
                <a16:creationId xmlns:a16="http://schemas.microsoft.com/office/drawing/2014/main" id="{75647375-2AA1-8D4F-4A4A-575D2232BB64}"/>
              </a:ext>
            </a:extLst>
          </p:cNvPr>
          <p:cNvSpPr txBox="1"/>
          <p:nvPr/>
        </p:nvSpPr>
        <p:spPr>
          <a:xfrm>
            <a:off x="2799090" y="2063876"/>
            <a:ext cx="4023360" cy="1446102"/>
          </a:xfrm>
          <a:prstGeom prst="rect">
            <a:avLst/>
          </a:prstGeom>
          <a:noFill/>
        </p:spPr>
        <p:txBody>
          <a:bodyPr wrap="square">
            <a:spAutoFit/>
          </a:bodyPr>
          <a:lstStyle/>
          <a:p>
            <a:pPr marL="171450" indent="-171450">
              <a:lnSpc>
                <a:spcPct val="150000"/>
              </a:lnSpc>
              <a:buFont typeface="Arial" panose="020B0604020202020204" pitchFamily="34" charset="0"/>
              <a:buChar char="•"/>
            </a:pPr>
            <a:r>
              <a:rPr lang="pt-BR" sz="1200" b="1">
                <a:latin typeface="Montserrat" panose="00000500000000000000" pitchFamily="2" charset="0"/>
                <a:cs typeface="Arial" panose="020B0604020202020204" pitchFamily="34" charset="0"/>
              </a:rPr>
              <a:t>Alta eficiência em filtragem de partículas</a:t>
            </a:r>
          </a:p>
          <a:p>
            <a:pPr marL="363538" lvl="1" indent="-171450">
              <a:lnSpc>
                <a:spcPct val="150000"/>
              </a:lnSpc>
              <a:buFont typeface="Wingdings" panose="05000000000000000000" pitchFamily="2" charset="2"/>
              <a:buChar char="ü"/>
            </a:pPr>
            <a:r>
              <a:rPr lang="pt-BR" sz="1200">
                <a:latin typeface="Montserrat" panose="00000500000000000000" pitchFamily="2" charset="0"/>
                <a:cs typeface="Arial" panose="020B0604020202020204" pitchFamily="34" charset="0"/>
              </a:rPr>
              <a:t>Filtra 100% das partículas maiores que 3 mícrons.</a:t>
            </a:r>
          </a:p>
          <a:p>
            <a:pPr marL="363538" lvl="1" indent="-171450">
              <a:lnSpc>
                <a:spcPct val="150000"/>
              </a:lnSpc>
              <a:buFont typeface="Wingdings" panose="05000000000000000000" pitchFamily="2" charset="2"/>
              <a:buChar char="ü"/>
            </a:pPr>
            <a:r>
              <a:rPr lang="pt-BR" sz="1200">
                <a:latin typeface="Montserrat" panose="00000500000000000000" pitchFamily="2" charset="0"/>
                <a:cs typeface="Arial" panose="020B0604020202020204" pitchFamily="34" charset="0"/>
              </a:rPr>
              <a:t>Filtra 99,98% das partículas entre 0,1 e 3 mícrons.</a:t>
            </a:r>
            <a:endParaRPr lang="pt-BR" sz="1200">
              <a:latin typeface="Montserrat" panose="00000500000000000000" pitchFamily="2" charset="0"/>
            </a:endParaRPr>
          </a:p>
        </p:txBody>
      </p:sp>
      <p:sp>
        <p:nvSpPr>
          <p:cNvPr id="9" name="CaixaDeTexto 8">
            <a:extLst>
              <a:ext uri="{FF2B5EF4-FFF2-40B4-BE49-F238E27FC236}">
                <a16:creationId xmlns:a16="http://schemas.microsoft.com/office/drawing/2014/main" id="{427A17AC-7460-7576-511B-F4FAC1D60133}"/>
              </a:ext>
            </a:extLst>
          </p:cNvPr>
          <p:cNvSpPr txBox="1"/>
          <p:nvPr/>
        </p:nvSpPr>
        <p:spPr>
          <a:xfrm>
            <a:off x="2875290" y="3681085"/>
            <a:ext cx="3870960" cy="615105"/>
          </a:xfrm>
          <a:prstGeom prst="rect">
            <a:avLst/>
          </a:prstGeom>
          <a:noFill/>
        </p:spPr>
        <p:txBody>
          <a:bodyPr wrap="square">
            <a:spAutoFit/>
          </a:bodyPr>
          <a:lstStyle/>
          <a:p>
            <a:pPr marL="171450" indent="-171450">
              <a:lnSpc>
                <a:spcPct val="150000"/>
              </a:lnSpc>
              <a:buFont typeface="Arial" panose="020B0604020202020204" pitchFamily="34" charset="0"/>
              <a:buChar char="•"/>
            </a:pPr>
            <a:r>
              <a:rPr lang="pt-BR" sz="1200" b="1">
                <a:latin typeface="Montserrat" panose="00000500000000000000" pitchFamily="2" charset="0"/>
                <a:cs typeface="Arial" panose="020B0604020202020204" pitchFamily="34" charset="0"/>
              </a:rPr>
              <a:t>Baixíssima Queda de Pressão</a:t>
            </a:r>
          </a:p>
          <a:p>
            <a:pPr marL="363538" lvl="1" indent="-171450">
              <a:lnSpc>
                <a:spcPct val="150000"/>
              </a:lnSpc>
              <a:buFont typeface="Wingdings" panose="05000000000000000000" pitchFamily="2" charset="2"/>
              <a:buChar char="ü"/>
            </a:pPr>
            <a:r>
              <a:rPr lang="pt-BR" sz="1200">
                <a:latin typeface="Montserrat" panose="00000500000000000000" pitchFamily="2" charset="0"/>
                <a:cs typeface="Arial" panose="020B0604020202020204" pitchFamily="34" charset="0"/>
              </a:rPr>
              <a:t>Apenas 0,5 PSI.</a:t>
            </a:r>
            <a:endParaRPr lang="pt-BR" sz="1200" dirty="0">
              <a:latin typeface="Montserrat" panose="00000500000000000000" pitchFamily="2" charset="0"/>
              <a:cs typeface="Arial" panose="020B0604020202020204" pitchFamily="34" charset="0"/>
            </a:endParaRPr>
          </a:p>
        </p:txBody>
      </p:sp>
      <p:pic>
        <p:nvPicPr>
          <p:cNvPr id="10" name="Picture 2" descr="NL Module Coalescing Filters">
            <a:extLst>
              <a:ext uri="{FF2B5EF4-FFF2-40B4-BE49-F238E27FC236}">
                <a16:creationId xmlns:a16="http://schemas.microsoft.com/office/drawing/2014/main" id="{B7611017-04BF-9465-A265-A06A68ED0BC5}"/>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5193" b="98827" l="33501" r="67672">
                        <a14:foregroundMark x1="38693" y1="93300" x2="43384" y2="93467"/>
                        <a14:foregroundMark x1="42379" y1="91960" x2="43384" y2="93132"/>
                        <a14:foregroundMark x1="43719" y1="95980" x2="46566" y2="95477"/>
                        <a14:foregroundMark x1="46566" y1="95310" x2="46734" y2="89782"/>
                        <a14:foregroundMark x1="44054" y1="95980" x2="46566" y2="96817"/>
                        <a14:backgroundMark x1="46064" y1="91625" x2="45896" y2="94305"/>
                      </a14:backgroundRemoval>
                    </a14:imgEffect>
                  </a14:imgLayer>
                </a14:imgProps>
              </a:ext>
              <a:ext uri="{28A0092B-C50C-407E-A947-70E740481C1C}">
                <a14:useLocalDpi xmlns:a14="http://schemas.microsoft.com/office/drawing/2010/main" val="0"/>
              </a:ext>
            </a:extLst>
          </a:blip>
          <a:srcRect l="32679" t="4840" r="31595"/>
          <a:stretch/>
        </p:blipFill>
        <p:spPr bwMode="auto">
          <a:xfrm>
            <a:off x="690794" y="2178195"/>
            <a:ext cx="1219200" cy="3247390"/>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21EF9687-D450-94E3-E8D9-EFB3E40A218D}"/>
              </a:ext>
            </a:extLst>
          </p:cNvPr>
          <p:cNvSpPr txBox="1"/>
          <p:nvPr/>
        </p:nvSpPr>
        <p:spPr>
          <a:xfrm>
            <a:off x="2875290" y="4468946"/>
            <a:ext cx="4023360" cy="144610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sz="1200">
                <a:latin typeface="Montserrat" panose="00000500000000000000" pitchFamily="2" charset="0"/>
                <a:cs typeface="Arial" panose="020B0604020202020204" pitchFamily="34" charset="0"/>
              </a:rPr>
              <a:t>Manômetro diferencial indicando condição do elemento.</a:t>
            </a:r>
          </a:p>
          <a:p>
            <a:pPr>
              <a:lnSpc>
                <a:spcPct val="150000"/>
              </a:lnSpc>
            </a:pPr>
            <a:endParaRPr lang="pt-BR" sz="1200" b="1">
              <a:latin typeface="Montserrat" panose="00000500000000000000" pitchFamily="2" charset="0"/>
              <a:cs typeface="Arial" panose="020B0604020202020204" pitchFamily="34" charset="0"/>
            </a:endParaRPr>
          </a:p>
          <a:p>
            <a:pPr marL="285750" indent="-285750">
              <a:lnSpc>
                <a:spcPct val="150000"/>
              </a:lnSpc>
              <a:buFont typeface="Arial" panose="020B0604020202020204" pitchFamily="34" charset="0"/>
              <a:buChar char="•"/>
            </a:pPr>
            <a:r>
              <a:rPr lang="pt-BR" sz="1200">
                <a:latin typeface="Montserrat" panose="00000500000000000000" pitchFamily="2" charset="0"/>
                <a:cs typeface="Arial" panose="020B0604020202020204" pitchFamily="34" charset="0"/>
              </a:rPr>
              <a:t>Eficácia em todos os lubrificantes minerais e sintéticos.</a:t>
            </a:r>
            <a:endParaRPr lang="pt-BR" sz="1200" dirty="0">
              <a:latin typeface="Montserrat" panose="00000500000000000000" pitchFamily="2" charset="0"/>
              <a:cs typeface="Arial" panose="020B0604020202020204" pitchFamily="34" charset="0"/>
            </a:endParaRPr>
          </a:p>
        </p:txBody>
      </p:sp>
      <p:pic>
        <p:nvPicPr>
          <p:cNvPr id="20" name="Imagem 19">
            <a:extLst>
              <a:ext uri="{FF2B5EF4-FFF2-40B4-BE49-F238E27FC236}">
                <a16:creationId xmlns:a16="http://schemas.microsoft.com/office/drawing/2014/main" id="{1E78713A-F34B-3334-2BC3-C071762A54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823350" y="7068043"/>
            <a:ext cx="2370343" cy="1780257"/>
          </a:xfrm>
          <a:prstGeom prst="roundRect">
            <a:avLst/>
          </a:prstGeom>
        </p:spPr>
      </p:pic>
      <p:sp>
        <p:nvSpPr>
          <p:cNvPr id="29" name="Retângulo 28">
            <a:extLst>
              <a:ext uri="{FF2B5EF4-FFF2-40B4-BE49-F238E27FC236}">
                <a16:creationId xmlns:a16="http://schemas.microsoft.com/office/drawing/2014/main" id="{1A1F2ED2-1288-19A4-E5CC-FB355A84019A}"/>
              </a:ext>
            </a:extLst>
          </p:cNvPr>
          <p:cNvSpPr/>
          <p:nvPr/>
        </p:nvSpPr>
        <p:spPr>
          <a:xfrm>
            <a:off x="5120889" y="6294013"/>
            <a:ext cx="1775266" cy="461665"/>
          </a:xfrm>
          <a:prstGeom prst="rect">
            <a:avLst/>
          </a:prstGeom>
          <a:noFill/>
        </p:spPr>
        <p:txBody>
          <a:bodyPr wrap="square" anchor="ctr">
            <a:spAutoFit/>
          </a:bodyPr>
          <a:lstStyle/>
          <a:p>
            <a:pPr marL="0" lvl="1" algn="ctr"/>
            <a:r>
              <a:rPr lang="pt-BR" sz="1200" b="1" dirty="0">
                <a:latin typeface="Montserrat" panose="00000500000000000000" pitchFamily="2" charset="0"/>
                <a:cs typeface="Segoe UI Semibold" panose="020B0702040204020203" pitchFamily="34" charset="0"/>
              </a:rPr>
              <a:t>Seção do Elemento Coalescente</a:t>
            </a:r>
          </a:p>
        </p:txBody>
      </p:sp>
      <p:sp>
        <p:nvSpPr>
          <p:cNvPr id="30" name="Retângulo 29">
            <a:extLst>
              <a:ext uri="{FF2B5EF4-FFF2-40B4-BE49-F238E27FC236}">
                <a16:creationId xmlns:a16="http://schemas.microsoft.com/office/drawing/2014/main" id="{A9C7B6E0-DD29-790B-2889-09026E80F5C4}"/>
              </a:ext>
            </a:extLst>
          </p:cNvPr>
          <p:cNvSpPr/>
          <p:nvPr/>
        </p:nvSpPr>
        <p:spPr>
          <a:xfrm>
            <a:off x="5386818" y="7955060"/>
            <a:ext cx="1276774" cy="276999"/>
          </a:xfrm>
          <a:prstGeom prst="rect">
            <a:avLst/>
          </a:prstGeom>
          <a:noFill/>
        </p:spPr>
        <p:txBody>
          <a:bodyPr wrap="square" anchor="ctr">
            <a:spAutoFit/>
          </a:bodyPr>
          <a:lstStyle/>
          <a:p>
            <a:pPr marL="0" lvl="1" algn="ctr"/>
            <a:r>
              <a:rPr lang="pt-BR" sz="1200" b="1" dirty="0">
                <a:latin typeface="Montserrat" panose="00000500000000000000" pitchFamily="2" charset="0"/>
                <a:cs typeface="Segoe UI Semibold" panose="020B0702040204020203" pitchFamily="34" charset="0"/>
              </a:rPr>
              <a:t>Filtro NLM</a:t>
            </a:r>
          </a:p>
        </p:txBody>
      </p:sp>
      <p:sp>
        <p:nvSpPr>
          <p:cNvPr id="31" name="Retângulo 30">
            <a:extLst>
              <a:ext uri="{FF2B5EF4-FFF2-40B4-BE49-F238E27FC236}">
                <a16:creationId xmlns:a16="http://schemas.microsoft.com/office/drawing/2014/main" id="{5520687D-4C7E-67B4-6AC4-70C886D0DAFD}"/>
              </a:ext>
            </a:extLst>
          </p:cNvPr>
          <p:cNvSpPr/>
          <p:nvPr/>
        </p:nvSpPr>
        <p:spPr>
          <a:xfrm>
            <a:off x="5268952" y="8866344"/>
            <a:ext cx="1530741" cy="276999"/>
          </a:xfrm>
          <a:prstGeom prst="rect">
            <a:avLst/>
          </a:prstGeom>
          <a:noFill/>
        </p:spPr>
        <p:txBody>
          <a:bodyPr wrap="square" anchor="ctr">
            <a:spAutoFit/>
          </a:bodyPr>
          <a:lstStyle/>
          <a:p>
            <a:pPr marL="0" lvl="1" algn="ctr"/>
            <a:r>
              <a:rPr lang="pt-BR" sz="1200" b="1" dirty="0">
                <a:latin typeface="Montserrat" panose="00000500000000000000" pitchFamily="2" charset="0"/>
                <a:cs typeface="Segoe UI Semibold" panose="020B0702040204020203" pitchFamily="34" charset="0"/>
              </a:rPr>
              <a:t>Filtro Comum</a:t>
            </a:r>
          </a:p>
        </p:txBody>
      </p:sp>
      <p:sp>
        <p:nvSpPr>
          <p:cNvPr id="32" name="Retângulo 31">
            <a:extLst>
              <a:ext uri="{FF2B5EF4-FFF2-40B4-BE49-F238E27FC236}">
                <a16:creationId xmlns:a16="http://schemas.microsoft.com/office/drawing/2014/main" id="{298E966B-6A86-D71E-843F-1607B432D5B1}"/>
              </a:ext>
            </a:extLst>
          </p:cNvPr>
          <p:cNvSpPr/>
          <p:nvPr/>
        </p:nvSpPr>
        <p:spPr>
          <a:xfrm>
            <a:off x="451839" y="6346824"/>
            <a:ext cx="4572000" cy="892104"/>
          </a:xfrm>
          <a:prstGeom prst="rect">
            <a:avLst/>
          </a:prstGeom>
        </p:spPr>
        <p:txBody>
          <a:bodyPr>
            <a:spAutoFit/>
          </a:bodyPr>
          <a:lstStyle/>
          <a:p>
            <a:pPr marL="171450" indent="-171450">
              <a:lnSpc>
                <a:spcPct val="150000"/>
              </a:lnSpc>
              <a:buFont typeface="Arial" panose="020B0604020202020204" pitchFamily="34" charset="0"/>
              <a:buChar char="•"/>
            </a:pPr>
            <a:r>
              <a:rPr lang="pt-BR" sz="1200" b="1" dirty="0">
                <a:latin typeface="Montserrat" panose="00000500000000000000" pitchFamily="2" charset="0"/>
                <a:cs typeface="Arial" panose="020B0604020202020204" pitchFamily="34" charset="0"/>
              </a:rPr>
              <a:t>Efetiva Remoção de Óleo</a:t>
            </a:r>
          </a:p>
          <a:p>
            <a:pPr marL="363538" lvl="1" indent="-171450">
              <a:lnSpc>
                <a:spcPct val="150000"/>
              </a:lnSpc>
              <a:buFont typeface="Wingdings" panose="05000000000000000000" pitchFamily="2" charset="2"/>
              <a:buChar char="ü"/>
            </a:pPr>
            <a:r>
              <a:rPr lang="pt-BR" sz="1200" dirty="0">
                <a:latin typeface="Montserrat" panose="00000500000000000000" pitchFamily="2" charset="0"/>
                <a:cs typeface="Arial" panose="020B0604020202020204" pitchFamily="34" charset="0"/>
              </a:rPr>
              <a:t>2 </a:t>
            </a:r>
            <a:r>
              <a:rPr lang="pt-BR" sz="1200" dirty="0" err="1">
                <a:latin typeface="Montserrat" panose="00000500000000000000" pitchFamily="2" charset="0"/>
                <a:cs typeface="Arial" panose="020B0604020202020204" pitchFamily="34" charset="0"/>
              </a:rPr>
              <a:t>ppm</a:t>
            </a:r>
            <a:r>
              <a:rPr lang="pt-BR" sz="1200" dirty="0">
                <a:latin typeface="Montserrat" panose="00000500000000000000" pitchFamily="2" charset="0"/>
                <a:cs typeface="Arial" panose="020B0604020202020204" pitchFamily="34" charset="0"/>
              </a:rPr>
              <a:t> na entrada = 0,01 </a:t>
            </a:r>
            <a:r>
              <a:rPr lang="pt-BR" sz="1200" dirty="0" err="1">
                <a:latin typeface="Montserrat" panose="00000500000000000000" pitchFamily="2" charset="0"/>
                <a:cs typeface="Arial" panose="020B0604020202020204" pitchFamily="34" charset="0"/>
              </a:rPr>
              <a:t>ppm</a:t>
            </a:r>
            <a:r>
              <a:rPr lang="pt-BR" sz="1200" dirty="0">
                <a:latin typeface="Montserrat" panose="00000500000000000000" pitchFamily="2" charset="0"/>
                <a:cs typeface="Arial" panose="020B0604020202020204" pitchFamily="34" charset="0"/>
              </a:rPr>
              <a:t> na saída</a:t>
            </a:r>
          </a:p>
          <a:p>
            <a:pPr marL="363538" lvl="1" indent="-171450">
              <a:lnSpc>
                <a:spcPct val="150000"/>
              </a:lnSpc>
              <a:buFont typeface="Wingdings" panose="05000000000000000000" pitchFamily="2" charset="2"/>
              <a:buChar char="ü"/>
            </a:pPr>
            <a:r>
              <a:rPr lang="pt-BR" sz="1200" dirty="0">
                <a:latin typeface="Montserrat" panose="00000500000000000000" pitchFamily="2" charset="0"/>
                <a:cs typeface="Arial" panose="020B0604020202020204" pitchFamily="34" charset="0"/>
              </a:rPr>
              <a:t>10 </a:t>
            </a:r>
            <a:r>
              <a:rPr lang="pt-BR" sz="1200" dirty="0" err="1">
                <a:latin typeface="Montserrat" panose="00000500000000000000" pitchFamily="2" charset="0"/>
                <a:cs typeface="Arial" panose="020B0604020202020204" pitchFamily="34" charset="0"/>
              </a:rPr>
              <a:t>ppm</a:t>
            </a:r>
            <a:r>
              <a:rPr lang="pt-BR" sz="1200" dirty="0">
                <a:latin typeface="Montserrat" panose="00000500000000000000" pitchFamily="2" charset="0"/>
                <a:cs typeface="Arial" panose="020B0604020202020204" pitchFamily="34" charset="0"/>
              </a:rPr>
              <a:t> na entrada = 0,05 </a:t>
            </a:r>
            <a:r>
              <a:rPr lang="pt-BR" sz="1200" dirty="0" err="1">
                <a:latin typeface="Montserrat" panose="00000500000000000000" pitchFamily="2" charset="0"/>
                <a:cs typeface="Arial" panose="020B0604020202020204" pitchFamily="34" charset="0"/>
              </a:rPr>
              <a:t>ppm</a:t>
            </a:r>
            <a:r>
              <a:rPr lang="pt-BR" sz="1200" dirty="0">
                <a:latin typeface="Montserrat" panose="00000500000000000000" pitchFamily="2" charset="0"/>
                <a:cs typeface="Arial" panose="020B0604020202020204" pitchFamily="34" charset="0"/>
              </a:rPr>
              <a:t> na saída</a:t>
            </a:r>
          </a:p>
        </p:txBody>
      </p:sp>
      <p:sp>
        <p:nvSpPr>
          <p:cNvPr id="33" name="Retângulo 32">
            <a:extLst>
              <a:ext uri="{FF2B5EF4-FFF2-40B4-BE49-F238E27FC236}">
                <a16:creationId xmlns:a16="http://schemas.microsoft.com/office/drawing/2014/main" id="{63CEBEC5-906C-1BBA-00F4-366A3A89193C}"/>
              </a:ext>
            </a:extLst>
          </p:cNvPr>
          <p:cNvSpPr/>
          <p:nvPr/>
        </p:nvSpPr>
        <p:spPr>
          <a:xfrm>
            <a:off x="454266" y="7361370"/>
            <a:ext cx="4572000" cy="615105"/>
          </a:xfrm>
          <a:prstGeom prst="rect">
            <a:avLst/>
          </a:prstGeom>
        </p:spPr>
        <p:txBody>
          <a:bodyPr>
            <a:spAutoFit/>
          </a:bodyPr>
          <a:lstStyle/>
          <a:p>
            <a:pPr marL="171450" indent="-171450">
              <a:lnSpc>
                <a:spcPct val="150000"/>
              </a:lnSpc>
              <a:buFont typeface="Arial" panose="020B0604020202020204" pitchFamily="34" charset="0"/>
              <a:buChar char="•"/>
            </a:pPr>
            <a:r>
              <a:rPr lang="pt-BR" sz="1200" b="1" dirty="0">
                <a:latin typeface="Montserrat" panose="00000500000000000000" pitchFamily="2" charset="0"/>
                <a:cs typeface="Arial" panose="020B0604020202020204" pitchFamily="34" charset="0"/>
              </a:rPr>
              <a:t>Vida Útil Prolongada</a:t>
            </a:r>
          </a:p>
          <a:p>
            <a:pPr marL="363538" lvl="1" indent="-171450">
              <a:lnSpc>
                <a:spcPct val="150000"/>
              </a:lnSpc>
              <a:buFont typeface="Wingdings" panose="05000000000000000000" pitchFamily="2" charset="2"/>
              <a:buChar char="ü"/>
            </a:pPr>
            <a:r>
              <a:rPr lang="pt-BR" sz="1200" dirty="0">
                <a:latin typeface="Montserrat" panose="00000500000000000000" pitchFamily="2" charset="0"/>
                <a:cs typeface="Arial" panose="020B0604020202020204" pitchFamily="34" charset="0"/>
              </a:rPr>
              <a:t>7 a 10 anos</a:t>
            </a:r>
          </a:p>
        </p:txBody>
      </p:sp>
      <p:sp>
        <p:nvSpPr>
          <p:cNvPr id="34" name="Retângulo 33">
            <a:extLst>
              <a:ext uri="{FF2B5EF4-FFF2-40B4-BE49-F238E27FC236}">
                <a16:creationId xmlns:a16="http://schemas.microsoft.com/office/drawing/2014/main" id="{B2611C10-FC3B-9A03-B023-F57A1A37033B}"/>
              </a:ext>
            </a:extLst>
          </p:cNvPr>
          <p:cNvSpPr/>
          <p:nvPr/>
        </p:nvSpPr>
        <p:spPr>
          <a:xfrm>
            <a:off x="490144" y="8091321"/>
            <a:ext cx="3657600" cy="338106"/>
          </a:xfrm>
          <a:prstGeom prst="rect">
            <a:avLst/>
          </a:prstGeom>
        </p:spPr>
        <p:txBody>
          <a:bodyPr wrap="square">
            <a:spAutoFit/>
          </a:bodyPr>
          <a:lstStyle/>
          <a:p>
            <a:pPr marL="171450" indent="-171450">
              <a:lnSpc>
                <a:spcPct val="150000"/>
              </a:lnSpc>
              <a:buFont typeface="Arial" panose="020B0604020202020204" pitchFamily="34" charset="0"/>
              <a:buChar char="•"/>
            </a:pPr>
            <a:r>
              <a:rPr lang="pt-BR" sz="1200" dirty="0">
                <a:latin typeface="Montserrat" panose="00000500000000000000" pitchFamily="2" charset="0"/>
                <a:cs typeface="Arial" panose="020B0604020202020204" pitchFamily="34" charset="0"/>
              </a:rPr>
              <a:t>Livre </a:t>
            </a:r>
            <a:r>
              <a:rPr lang="pt-BR" sz="1200">
                <a:latin typeface="Montserrat" panose="00000500000000000000" pitchFamily="2" charset="0"/>
                <a:cs typeface="Arial" panose="020B0604020202020204" pitchFamily="34" charset="0"/>
              </a:rPr>
              <a:t>de manutenções.</a:t>
            </a:r>
            <a:endParaRPr lang="pt-BR" sz="1200" dirty="0">
              <a:latin typeface="Montserrat" panose="00000500000000000000" pitchFamily="2" charset="0"/>
              <a:cs typeface="Arial" panose="020B0604020202020204" pitchFamily="34" charset="0"/>
            </a:endParaRPr>
          </a:p>
        </p:txBody>
      </p:sp>
      <p:sp>
        <p:nvSpPr>
          <p:cNvPr id="35" name="Retângulo 34">
            <a:extLst>
              <a:ext uri="{FF2B5EF4-FFF2-40B4-BE49-F238E27FC236}">
                <a16:creationId xmlns:a16="http://schemas.microsoft.com/office/drawing/2014/main" id="{69C9E94D-AF55-02C5-0337-E7F68A94BACC}"/>
              </a:ext>
            </a:extLst>
          </p:cNvPr>
          <p:cNvSpPr/>
          <p:nvPr/>
        </p:nvSpPr>
        <p:spPr>
          <a:xfrm>
            <a:off x="451838" y="8586146"/>
            <a:ext cx="4520055" cy="615105"/>
          </a:xfrm>
          <a:prstGeom prst="rect">
            <a:avLst/>
          </a:prstGeom>
        </p:spPr>
        <p:txBody>
          <a:bodyPr wrap="square">
            <a:spAutoFit/>
          </a:bodyPr>
          <a:lstStyle/>
          <a:p>
            <a:pPr marL="171450" indent="-171450">
              <a:lnSpc>
                <a:spcPct val="150000"/>
              </a:lnSpc>
              <a:buFont typeface="Arial" panose="020B0604020202020204" pitchFamily="34" charset="0"/>
              <a:buChar char="•"/>
            </a:pPr>
            <a:r>
              <a:rPr lang="pt-BR" sz="1200" dirty="0">
                <a:latin typeface="Montserrat" panose="00000500000000000000" pitchFamily="2" charset="0"/>
                <a:cs typeface="Arial" panose="020B0604020202020204" pitchFamily="34" charset="0"/>
              </a:rPr>
              <a:t>Cama de filtragem profunda que fornece mais área de superfície para a mais alta </a:t>
            </a:r>
            <a:r>
              <a:rPr lang="pt-BR" sz="1200">
                <a:latin typeface="Montserrat" panose="00000500000000000000" pitchFamily="2" charset="0"/>
                <a:cs typeface="Arial" panose="020B0604020202020204" pitchFamily="34" charset="0"/>
              </a:rPr>
              <a:t>eficiência coalescente.</a:t>
            </a:r>
            <a:endParaRPr lang="pt-BR" sz="1200" dirty="0">
              <a:latin typeface="Montserrat" panose="00000500000000000000" pitchFamily="2" charset="0"/>
              <a:cs typeface="Arial" panose="020B0604020202020204" pitchFamily="34" charset="0"/>
            </a:endParaRPr>
          </a:p>
        </p:txBody>
      </p:sp>
      <p:grpSp>
        <p:nvGrpSpPr>
          <p:cNvPr id="8" name="Group 8">
            <a:extLst>
              <a:ext uri="{FF2B5EF4-FFF2-40B4-BE49-F238E27FC236}">
                <a16:creationId xmlns:a16="http://schemas.microsoft.com/office/drawing/2014/main" id="{3524A31C-15B6-E258-9075-AC43A494054F}"/>
              </a:ext>
            </a:extLst>
          </p:cNvPr>
          <p:cNvGrpSpPr/>
          <p:nvPr/>
        </p:nvGrpSpPr>
        <p:grpSpPr>
          <a:xfrm>
            <a:off x="1" y="10514133"/>
            <a:ext cx="7556500" cy="179269"/>
            <a:chOff x="0" y="0"/>
            <a:chExt cx="3047987" cy="131886"/>
          </a:xfrm>
        </p:grpSpPr>
        <p:sp>
          <p:nvSpPr>
            <p:cNvPr id="12" name="Freeform 9">
              <a:extLst>
                <a:ext uri="{FF2B5EF4-FFF2-40B4-BE49-F238E27FC236}">
                  <a16:creationId xmlns:a16="http://schemas.microsoft.com/office/drawing/2014/main" id="{5A42A742-4ACD-DAC5-F9AE-1465E3F549C9}"/>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1" name="TextBox 10">
              <a:extLst>
                <a:ext uri="{FF2B5EF4-FFF2-40B4-BE49-F238E27FC236}">
                  <a16:creationId xmlns:a16="http://schemas.microsoft.com/office/drawing/2014/main" id="{89DA1455-9BBE-6AD5-4BBF-D11CB56CBE3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44EFA-5A9A-1F60-6B15-A40A363480F3}"/>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70268296-5C03-EBCF-EE57-183161C7299E}"/>
              </a:ext>
            </a:extLst>
          </p:cNvPr>
          <p:cNvSpPr/>
          <p:nvPr/>
        </p:nvSpPr>
        <p:spPr>
          <a:xfrm>
            <a:off x="125215" y="980683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ABE07B5B-1D79-E199-B4AC-366ABF667AA6}"/>
              </a:ext>
            </a:extLst>
          </p:cNvPr>
          <p:cNvGrpSpPr/>
          <p:nvPr/>
        </p:nvGrpSpPr>
        <p:grpSpPr>
          <a:xfrm>
            <a:off x="479273" y="1808126"/>
            <a:ext cx="374337" cy="187168"/>
            <a:chOff x="0" y="0"/>
            <a:chExt cx="812800" cy="406400"/>
          </a:xfrm>
        </p:grpSpPr>
        <p:sp>
          <p:nvSpPr>
            <p:cNvPr id="14" name="Freeform 14">
              <a:extLst>
                <a:ext uri="{FF2B5EF4-FFF2-40B4-BE49-F238E27FC236}">
                  <a16:creationId xmlns:a16="http://schemas.microsoft.com/office/drawing/2014/main" id="{B7C61CF7-C9C2-6A3E-545A-70A48BC423C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6B1F28E2-9120-537D-363F-967F3DF0C61F}"/>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5A04BE41-1D99-D1B0-10E5-74F35C982879}"/>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74E1EC0E-98BE-6453-3FBD-C720C24244D6}"/>
              </a:ext>
            </a:extLst>
          </p:cNvPr>
          <p:cNvSpPr txBox="1"/>
          <p:nvPr/>
        </p:nvSpPr>
        <p:spPr>
          <a:xfrm>
            <a:off x="987970" y="1783345"/>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PROCESSO DE FILTRAGEM</a:t>
            </a:r>
          </a:p>
        </p:txBody>
      </p:sp>
      <p:pic>
        <p:nvPicPr>
          <p:cNvPr id="7" name="Imagem 6">
            <a:extLst>
              <a:ext uri="{FF2B5EF4-FFF2-40B4-BE49-F238E27FC236}">
                <a16:creationId xmlns:a16="http://schemas.microsoft.com/office/drawing/2014/main" id="{6B4D6266-47A1-6D4B-C3DB-C50E2629F1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pic>
        <p:nvPicPr>
          <p:cNvPr id="12" name="Imagem 11">
            <a:extLst>
              <a:ext uri="{FF2B5EF4-FFF2-40B4-BE49-F238E27FC236}">
                <a16:creationId xmlns:a16="http://schemas.microsoft.com/office/drawing/2014/main" id="{FA9EFFFC-0CD5-64FA-3CC7-B671465FBDD9}"/>
              </a:ext>
            </a:extLst>
          </p:cNvPr>
          <p:cNvPicPr>
            <a:picLocks noChangeAspect="1"/>
          </p:cNvPicPr>
          <p:nvPr/>
        </p:nvPicPr>
        <p:blipFill>
          <a:blip r:embed="rId4"/>
          <a:stretch>
            <a:fillRect/>
          </a:stretch>
        </p:blipFill>
        <p:spPr>
          <a:xfrm>
            <a:off x="322767" y="2284218"/>
            <a:ext cx="6835939" cy="3926283"/>
          </a:xfrm>
          <a:prstGeom prst="rect">
            <a:avLst/>
          </a:prstGeom>
        </p:spPr>
      </p:pic>
      <p:grpSp>
        <p:nvGrpSpPr>
          <p:cNvPr id="21" name="Group 13">
            <a:extLst>
              <a:ext uri="{FF2B5EF4-FFF2-40B4-BE49-F238E27FC236}">
                <a16:creationId xmlns:a16="http://schemas.microsoft.com/office/drawing/2014/main" id="{C1DAED5A-6E99-54E3-FF7A-DE9B9DE2CD31}"/>
              </a:ext>
            </a:extLst>
          </p:cNvPr>
          <p:cNvGrpSpPr/>
          <p:nvPr/>
        </p:nvGrpSpPr>
        <p:grpSpPr>
          <a:xfrm>
            <a:off x="472522" y="6499425"/>
            <a:ext cx="374337" cy="187168"/>
            <a:chOff x="0" y="0"/>
            <a:chExt cx="812800" cy="406400"/>
          </a:xfrm>
        </p:grpSpPr>
        <p:sp>
          <p:nvSpPr>
            <p:cNvPr id="22" name="Freeform 14">
              <a:extLst>
                <a:ext uri="{FF2B5EF4-FFF2-40B4-BE49-F238E27FC236}">
                  <a16:creationId xmlns:a16="http://schemas.microsoft.com/office/drawing/2014/main" id="{D3B1CFD5-8232-F645-FE06-0F072C55A9A6}"/>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3" name="TextBox 15">
              <a:extLst>
                <a:ext uri="{FF2B5EF4-FFF2-40B4-BE49-F238E27FC236}">
                  <a16:creationId xmlns:a16="http://schemas.microsoft.com/office/drawing/2014/main" id="{FDD2EAD2-9DFD-9996-DD1A-1B29BEE5A461}"/>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4" name="TextBox 19">
            <a:extLst>
              <a:ext uri="{FF2B5EF4-FFF2-40B4-BE49-F238E27FC236}">
                <a16:creationId xmlns:a16="http://schemas.microsoft.com/office/drawing/2014/main" id="{446D0B65-DC9B-A319-70F2-39D1588EF5AF}"/>
              </a:ext>
            </a:extLst>
          </p:cNvPr>
          <p:cNvSpPr txBox="1"/>
          <p:nvPr/>
        </p:nvSpPr>
        <p:spPr>
          <a:xfrm>
            <a:off x="1001940" y="6468063"/>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COMPARAÇÃO TÉCNICA</a:t>
            </a:r>
          </a:p>
        </p:txBody>
      </p:sp>
      <p:pic>
        <p:nvPicPr>
          <p:cNvPr id="28" name="Picture 2" descr="NL Module Coalescing Filters">
            <a:extLst>
              <a:ext uri="{FF2B5EF4-FFF2-40B4-BE49-F238E27FC236}">
                <a16:creationId xmlns:a16="http://schemas.microsoft.com/office/drawing/2014/main" id="{7A517EE6-493D-A7BA-A538-0593F3A2B0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679" t="4840" r="31595"/>
          <a:stretch/>
        </p:blipFill>
        <p:spPr bwMode="auto">
          <a:xfrm>
            <a:off x="456584" y="7123177"/>
            <a:ext cx="826652" cy="220182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6" name="Tabela 35">
            <a:extLst>
              <a:ext uri="{FF2B5EF4-FFF2-40B4-BE49-F238E27FC236}">
                <a16:creationId xmlns:a16="http://schemas.microsoft.com/office/drawing/2014/main" id="{ACAAC0F4-31FC-BBA6-A60C-F5A08EDD43E8}"/>
              </a:ext>
            </a:extLst>
          </p:cNvPr>
          <p:cNvGraphicFramePr>
            <a:graphicFrameLocks noGrp="1"/>
          </p:cNvGraphicFramePr>
          <p:nvPr>
            <p:extLst>
              <p:ext uri="{D42A27DB-BD31-4B8C-83A1-F6EECF244321}">
                <p14:modId xmlns:p14="http://schemas.microsoft.com/office/powerpoint/2010/main" val="1031376696"/>
              </p:ext>
            </p:extLst>
          </p:nvPr>
        </p:nvGraphicFramePr>
        <p:xfrm>
          <a:off x="1502629" y="7125685"/>
          <a:ext cx="2070920" cy="2121955"/>
        </p:xfrm>
        <a:graphic>
          <a:graphicData uri="http://schemas.openxmlformats.org/drawingml/2006/table">
            <a:tbl>
              <a:tblPr firstRow="1" firstCol="1" bandRow="1">
                <a:tableStyleId>{5940675A-B579-460E-94D1-54222C63F5DA}</a:tableStyleId>
              </a:tblPr>
              <a:tblGrid>
                <a:gridCol w="961498">
                  <a:extLst>
                    <a:ext uri="{9D8B030D-6E8A-4147-A177-3AD203B41FA5}">
                      <a16:colId xmlns:a16="http://schemas.microsoft.com/office/drawing/2014/main" val="412108626"/>
                    </a:ext>
                  </a:extLst>
                </a:gridCol>
                <a:gridCol w="1109422">
                  <a:extLst>
                    <a:ext uri="{9D8B030D-6E8A-4147-A177-3AD203B41FA5}">
                      <a16:colId xmlns:a16="http://schemas.microsoft.com/office/drawing/2014/main" val="2453612761"/>
                    </a:ext>
                  </a:extLst>
                </a:gridCol>
              </a:tblGrid>
              <a:tr h="589432">
                <a:tc gridSpan="2">
                  <a:txBody>
                    <a:bodyPr/>
                    <a:lstStyle/>
                    <a:p>
                      <a:pPr algn="ctr">
                        <a:lnSpc>
                          <a:spcPct val="100000"/>
                        </a:lnSpc>
                        <a:spcAft>
                          <a:spcPts val="0"/>
                        </a:spcAft>
                      </a:pPr>
                      <a:r>
                        <a:rPr lang="pt-BR" sz="1200" b="1" dirty="0">
                          <a:effectLst/>
                        </a:rPr>
                        <a:t>NLM Ingersoll Rand</a:t>
                      </a:r>
                      <a:endParaRPr lang="pt-BR" sz="1200" b="1"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tc hMerge="1">
                  <a:txBody>
                    <a:bodyPr/>
                    <a:lstStyle/>
                    <a:p>
                      <a:endParaRPr lang="pt-BR"/>
                    </a:p>
                  </a:txBody>
                  <a:tcPr/>
                </a:tc>
                <a:extLst>
                  <a:ext uri="{0D108BD9-81ED-4DB2-BD59-A6C34878D82A}">
                    <a16:rowId xmlns:a16="http://schemas.microsoft.com/office/drawing/2014/main" val="3143080826"/>
                  </a:ext>
                </a:extLst>
              </a:tr>
              <a:tr h="510841">
                <a:tc>
                  <a:txBody>
                    <a:bodyPr/>
                    <a:lstStyle/>
                    <a:p>
                      <a:pPr lvl="0" algn="ctr">
                        <a:lnSpc>
                          <a:spcPct val="100000"/>
                        </a:lnSpc>
                        <a:spcAft>
                          <a:spcPts val="0"/>
                        </a:spcAft>
                      </a:pPr>
                      <a:r>
                        <a:rPr lang="pt-BR" sz="1100" dirty="0">
                          <a:effectLst/>
                        </a:rPr>
                        <a:t>Capacidade de filtragem:</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tc>
                  <a:txBody>
                    <a:bodyPr/>
                    <a:lstStyle/>
                    <a:p>
                      <a:pPr algn="ctr">
                        <a:lnSpc>
                          <a:spcPct val="100000"/>
                        </a:lnSpc>
                        <a:spcAft>
                          <a:spcPts val="0"/>
                        </a:spcAft>
                      </a:pPr>
                      <a:r>
                        <a:rPr lang="pt-BR" sz="1100" dirty="0">
                          <a:effectLst/>
                        </a:rPr>
                        <a:t>≥ 0,3µm     100%</a:t>
                      </a:r>
                    </a:p>
                    <a:p>
                      <a:pPr algn="ctr">
                        <a:lnSpc>
                          <a:spcPct val="100000"/>
                        </a:lnSpc>
                        <a:spcAft>
                          <a:spcPts val="0"/>
                        </a:spcAft>
                      </a:pPr>
                      <a:r>
                        <a:rPr lang="pt-BR" sz="1100" dirty="0">
                          <a:effectLst/>
                        </a:rPr>
                        <a:t>≥ 0,1µm  99,98%</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extLst>
                  <a:ext uri="{0D108BD9-81ED-4DB2-BD59-A6C34878D82A}">
                    <a16:rowId xmlns:a16="http://schemas.microsoft.com/office/drawing/2014/main" val="2888203557"/>
                  </a:ext>
                </a:extLst>
              </a:tr>
              <a:tr h="510841">
                <a:tc>
                  <a:txBody>
                    <a:bodyPr/>
                    <a:lstStyle/>
                    <a:p>
                      <a:pPr lvl="0" algn="ctr">
                        <a:lnSpc>
                          <a:spcPct val="100000"/>
                        </a:lnSpc>
                        <a:spcAft>
                          <a:spcPts val="0"/>
                        </a:spcAft>
                      </a:pPr>
                      <a:r>
                        <a:rPr lang="pt-BR" sz="1100" dirty="0">
                          <a:effectLst/>
                        </a:rPr>
                        <a:t>Queda de pressão:</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tc>
                  <a:txBody>
                    <a:bodyPr/>
                    <a:lstStyle/>
                    <a:p>
                      <a:pPr algn="ctr">
                        <a:lnSpc>
                          <a:spcPct val="100000"/>
                        </a:lnSpc>
                        <a:spcAft>
                          <a:spcPts val="0"/>
                        </a:spcAft>
                      </a:pPr>
                      <a:r>
                        <a:rPr lang="pt-BR" sz="1100" dirty="0">
                          <a:effectLst/>
                        </a:rPr>
                        <a:t>0,5 PSI</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extLst>
                  <a:ext uri="{0D108BD9-81ED-4DB2-BD59-A6C34878D82A}">
                    <a16:rowId xmlns:a16="http://schemas.microsoft.com/office/drawing/2014/main" val="2311768516"/>
                  </a:ext>
                </a:extLst>
              </a:tr>
              <a:tr h="510841">
                <a:tc>
                  <a:txBody>
                    <a:bodyPr/>
                    <a:lstStyle/>
                    <a:p>
                      <a:pPr lvl="0" algn="ctr">
                        <a:lnSpc>
                          <a:spcPct val="100000"/>
                        </a:lnSpc>
                        <a:spcAft>
                          <a:spcPts val="0"/>
                        </a:spcAft>
                      </a:pPr>
                      <a:r>
                        <a:rPr lang="pt-BR" sz="1100" dirty="0">
                          <a:effectLst/>
                        </a:rPr>
                        <a:t>Vida útil:</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tc>
                  <a:txBody>
                    <a:bodyPr/>
                    <a:lstStyle/>
                    <a:p>
                      <a:pPr algn="ctr">
                        <a:lnSpc>
                          <a:spcPct val="100000"/>
                        </a:lnSpc>
                        <a:spcAft>
                          <a:spcPts val="0"/>
                        </a:spcAft>
                      </a:pPr>
                      <a:r>
                        <a:rPr lang="pt-BR" sz="1100" dirty="0">
                          <a:effectLst/>
                        </a:rPr>
                        <a:t>7 a 10 anos</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extLst>
                  <a:ext uri="{0D108BD9-81ED-4DB2-BD59-A6C34878D82A}">
                    <a16:rowId xmlns:a16="http://schemas.microsoft.com/office/drawing/2014/main" val="3377001413"/>
                  </a:ext>
                </a:extLst>
              </a:tr>
            </a:tbl>
          </a:graphicData>
        </a:graphic>
      </p:graphicFrame>
      <p:sp>
        <p:nvSpPr>
          <p:cNvPr id="37" name="Multiplicar 51">
            <a:extLst>
              <a:ext uri="{FF2B5EF4-FFF2-40B4-BE49-F238E27FC236}">
                <a16:creationId xmlns:a16="http://schemas.microsoft.com/office/drawing/2014/main" id="{54FDD3D3-AB80-A0DC-881C-796FAFC0E6A3}"/>
              </a:ext>
            </a:extLst>
          </p:cNvPr>
          <p:cNvSpPr/>
          <p:nvPr/>
        </p:nvSpPr>
        <p:spPr>
          <a:xfrm>
            <a:off x="3573845" y="7783929"/>
            <a:ext cx="673200" cy="656523"/>
          </a:xfrm>
          <a:prstGeom prst="mathMultiply">
            <a:avLst>
              <a:gd name="adj1" fmla="val 1236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38" name="Tabela 37">
            <a:extLst>
              <a:ext uri="{FF2B5EF4-FFF2-40B4-BE49-F238E27FC236}">
                <a16:creationId xmlns:a16="http://schemas.microsoft.com/office/drawing/2014/main" id="{86B6AC74-5E9A-352C-8A62-B6E43FBDFA45}"/>
              </a:ext>
            </a:extLst>
          </p:cNvPr>
          <p:cNvGraphicFramePr>
            <a:graphicFrameLocks noGrp="1"/>
          </p:cNvGraphicFramePr>
          <p:nvPr>
            <p:extLst>
              <p:ext uri="{D42A27DB-BD31-4B8C-83A1-F6EECF244321}">
                <p14:modId xmlns:p14="http://schemas.microsoft.com/office/powerpoint/2010/main" val="3645230711"/>
              </p:ext>
            </p:extLst>
          </p:nvPr>
        </p:nvGraphicFramePr>
        <p:xfrm>
          <a:off x="4247045" y="7149530"/>
          <a:ext cx="2181039" cy="2116987"/>
        </p:xfrm>
        <a:graphic>
          <a:graphicData uri="http://schemas.openxmlformats.org/drawingml/2006/table">
            <a:tbl>
              <a:tblPr firstRow="1" firstCol="1" bandRow="1">
                <a:tableStyleId>{5940675A-B579-460E-94D1-54222C63F5DA}</a:tableStyleId>
              </a:tblPr>
              <a:tblGrid>
                <a:gridCol w="1012626">
                  <a:extLst>
                    <a:ext uri="{9D8B030D-6E8A-4147-A177-3AD203B41FA5}">
                      <a16:colId xmlns:a16="http://schemas.microsoft.com/office/drawing/2014/main" val="2503685874"/>
                    </a:ext>
                  </a:extLst>
                </a:gridCol>
                <a:gridCol w="1168413">
                  <a:extLst>
                    <a:ext uri="{9D8B030D-6E8A-4147-A177-3AD203B41FA5}">
                      <a16:colId xmlns:a16="http://schemas.microsoft.com/office/drawing/2014/main" val="3062323358"/>
                    </a:ext>
                  </a:extLst>
                </a:gridCol>
              </a:tblGrid>
              <a:tr h="588052">
                <a:tc gridSpan="2">
                  <a:txBody>
                    <a:bodyPr/>
                    <a:lstStyle/>
                    <a:p>
                      <a:pPr algn="ctr">
                        <a:lnSpc>
                          <a:spcPct val="100000"/>
                        </a:lnSpc>
                        <a:spcAft>
                          <a:spcPts val="0"/>
                        </a:spcAft>
                      </a:pPr>
                      <a:r>
                        <a:rPr lang="pt-BR" sz="1200" b="1" dirty="0">
                          <a:effectLst/>
                        </a:rPr>
                        <a:t>Filtro Coalescente Convencional</a:t>
                      </a:r>
                      <a:endParaRPr lang="pt-BR" sz="1200" b="1"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tc hMerge="1">
                  <a:txBody>
                    <a:bodyPr/>
                    <a:lstStyle/>
                    <a:p>
                      <a:endParaRPr lang="pt-BR"/>
                    </a:p>
                  </a:txBody>
                  <a:tcPr/>
                </a:tc>
                <a:extLst>
                  <a:ext uri="{0D108BD9-81ED-4DB2-BD59-A6C34878D82A}">
                    <a16:rowId xmlns:a16="http://schemas.microsoft.com/office/drawing/2014/main" val="3143080826"/>
                  </a:ext>
                </a:extLst>
              </a:tr>
              <a:tr h="509645">
                <a:tc>
                  <a:txBody>
                    <a:bodyPr/>
                    <a:lstStyle/>
                    <a:p>
                      <a:pPr algn="ctr">
                        <a:lnSpc>
                          <a:spcPct val="100000"/>
                        </a:lnSpc>
                        <a:spcAft>
                          <a:spcPts val="0"/>
                        </a:spcAft>
                      </a:pPr>
                      <a:r>
                        <a:rPr lang="pt-BR" sz="1100" dirty="0">
                          <a:effectLst/>
                        </a:rPr>
                        <a:t>Capacidade de filtragem:</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tc>
                  <a:txBody>
                    <a:bodyPr/>
                    <a:lstStyle/>
                    <a:p>
                      <a:pPr algn="ctr">
                        <a:lnSpc>
                          <a:spcPct val="100000"/>
                        </a:lnSpc>
                        <a:spcAft>
                          <a:spcPts val="0"/>
                        </a:spcAft>
                      </a:pPr>
                      <a:r>
                        <a:rPr lang="pt-BR" sz="1100" dirty="0">
                          <a:effectLst/>
                        </a:rPr>
                        <a:t>≥ 0,1µm   99,99%</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extLst>
                  <a:ext uri="{0D108BD9-81ED-4DB2-BD59-A6C34878D82A}">
                    <a16:rowId xmlns:a16="http://schemas.microsoft.com/office/drawing/2014/main" val="2888203557"/>
                  </a:ext>
                </a:extLst>
              </a:tr>
              <a:tr h="509645">
                <a:tc>
                  <a:txBody>
                    <a:bodyPr/>
                    <a:lstStyle/>
                    <a:p>
                      <a:pPr algn="ctr">
                        <a:lnSpc>
                          <a:spcPct val="100000"/>
                        </a:lnSpc>
                        <a:spcAft>
                          <a:spcPts val="0"/>
                        </a:spcAft>
                      </a:pPr>
                      <a:r>
                        <a:rPr lang="pt-BR" sz="1100" dirty="0">
                          <a:effectLst/>
                        </a:rPr>
                        <a:t>Queda de pressão:</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tc>
                  <a:txBody>
                    <a:bodyPr/>
                    <a:lstStyle/>
                    <a:p>
                      <a:pPr algn="ctr">
                        <a:lnSpc>
                          <a:spcPct val="100000"/>
                        </a:lnSpc>
                        <a:spcAft>
                          <a:spcPts val="0"/>
                        </a:spcAft>
                      </a:pPr>
                      <a:r>
                        <a:rPr lang="pt-BR" sz="1100" dirty="0">
                          <a:effectLst/>
                        </a:rPr>
                        <a:t>4,3 PSI</a:t>
                      </a:r>
                      <a:r>
                        <a:rPr lang="pt-BR" sz="1100" baseline="0" dirty="0">
                          <a:effectLst/>
                        </a:rPr>
                        <a:t>    6 meses</a:t>
                      </a:r>
                    </a:p>
                    <a:p>
                      <a:pPr algn="ctr">
                        <a:lnSpc>
                          <a:spcPct val="100000"/>
                        </a:lnSpc>
                        <a:spcAft>
                          <a:spcPts val="0"/>
                        </a:spcAft>
                      </a:pPr>
                      <a:r>
                        <a:rPr lang="pt-BR" sz="1100" baseline="0" dirty="0">
                          <a:effectLst/>
                        </a:rPr>
                        <a:t>12 PSI          1 ano</a:t>
                      </a:r>
                    </a:p>
                  </a:txBody>
                  <a:tcPr marL="16987" marR="16987" marT="0" marB="0" anchor="ctr"/>
                </a:tc>
                <a:extLst>
                  <a:ext uri="{0D108BD9-81ED-4DB2-BD59-A6C34878D82A}">
                    <a16:rowId xmlns:a16="http://schemas.microsoft.com/office/drawing/2014/main" val="2311768516"/>
                  </a:ext>
                </a:extLst>
              </a:tr>
              <a:tr h="509645">
                <a:tc>
                  <a:txBody>
                    <a:bodyPr/>
                    <a:lstStyle/>
                    <a:p>
                      <a:pPr algn="ctr">
                        <a:lnSpc>
                          <a:spcPct val="100000"/>
                        </a:lnSpc>
                        <a:spcAft>
                          <a:spcPts val="0"/>
                        </a:spcAft>
                      </a:pPr>
                      <a:r>
                        <a:rPr lang="pt-BR" sz="1100" dirty="0">
                          <a:effectLst/>
                        </a:rPr>
                        <a:t>Vida útil:</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tc>
                  <a:txBody>
                    <a:bodyPr/>
                    <a:lstStyle/>
                    <a:p>
                      <a:pPr algn="ctr">
                        <a:lnSpc>
                          <a:spcPct val="100000"/>
                        </a:lnSpc>
                        <a:spcAft>
                          <a:spcPts val="0"/>
                        </a:spcAft>
                      </a:pPr>
                      <a:r>
                        <a:rPr lang="pt-BR" sz="1100" dirty="0">
                          <a:effectLst/>
                        </a:rPr>
                        <a:t>6 meses a 1 ano</a:t>
                      </a:r>
                      <a:endParaRPr lang="pt-BR" sz="1100" dirty="0">
                        <a:effectLst/>
                        <a:latin typeface="Times" panose="02020603050405020304" pitchFamily="18" charset="0"/>
                        <a:ea typeface="Times" panose="02020603050405020304" pitchFamily="18" charset="0"/>
                        <a:cs typeface="Times New Roman" panose="02020603050405020304" pitchFamily="18" charset="0"/>
                      </a:endParaRPr>
                    </a:p>
                  </a:txBody>
                  <a:tcPr marL="16987" marR="16987" marT="0" marB="0" anchor="ctr"/>
                </a:tc>
                <a:extLst>
                  <a:ext uri="{0D108BD9-81ED-4DB2-BD59-A6C34878D82A}">
                    <a16:rowId xmlns:a16="http://schemas.microsoft.com/office/drawing/2014/main" val="3377001413"/>
                  </a:ext>
                </a:extLst>
              </a:tr>
            </a:tbl>
          </a:graphicData>
        </a:graphic>
      </p:graphicFrame>
      <p:pic>
        <p:nvPicPr>
          <p:cNvPr id="39" name="Picture 4" descr="Filtros da série F">
            <a:extLst>
              <a:ext uri="{FF2B5EF4-FFF2-40B4-BE49-F238E27FC236}">
                <a16:creationId xmlns:a16="http://schemas.microsoft.com/office/drawing/2014/main" id="{1A789C5F-B6A1-E9A2-66F1-9DCDFE9EBB47}"/>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767" b="90100" l="32267" r="69067"/>
                    </a14:imgEffect>
                  </a14:imgLayer>
                </a14:imgProps>
              </a:ext>
              <a:ext uri="{28A0092B-C50C-407E-A947-70E740481C1C}">
                <a14:useLocalDpi xmlns:a14="http://schemas.microsoft.com/office/drawing/2010/main" val="0"/>
              </a:ext>
            </a:extLst>
          </a:blip>
          <a:srcRect l="32285" t="10490" r="30674" b="10135"/>
          <a:stretch/>
        </p:blipFill>
        <p:spPr bwMode="auto">
          <a:xfrm>
            <a:off x="6533029" y="7222884"/>
            <a:ext cx="783667" cy="197027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8">
            <a:extLst>
              <a:ext uri="{FF2B5EF4-FFF2-40B4-BE49-F238E27FC236}">
                <a16:creationId xmlns:a16="http://schemas.microsoft.com/office/drawing/2014/main" id="{7DB5DA69-8395-F965-B2F8-BD3E6C6A0DBF}"/>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30542830-77B5-8DA7-6131-2A45468B3A5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50BDFD24-9095-6A8B-EAB8-21D23C0C855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156911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16EE1-755E-DA9F-F099-7363C5C170F7}"/>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45785CA1-4338-4098-8ADC-4DFE201E5CC6}"/>
              </a:ext>
            </a:extLst>
          </p:cNvPr>
          <p:cNvSpPr/>
          <p:nvPr/>
        </p:nvSpPr>
        <p:spPr>
          <a:xfrm>
            <a:off x="125215" y="980683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8C670E73-0DD9-D56F-1FC5-97351CD4B9C4}"/>
              </a:ext>
            </a:extLst>
          </p:cNvPr>
          <p:cNvGrpSpPr/>
          <p:nvPr/>
        </p:nvGrpSpPr>
        <p:grpSpPr>
          <a:xfrm>
            <a:off x="479273" y="1808126"/>
            <a:ext cx="374337" cy="187168"/>
            <a:chOff x="0" y="0"/>
            <a:chExt cx="812800" cy="406400"/>
          </a:xfrm>
        </p:grpSpPr>
        <p:sp>
          <p:nvSpPr>
            <p:cNvPr id="14" name="Freeform 14">
              <a:extLst>
                <a:ext uri="{FF2B5EF4-FFF2-40B4-BE49-F238E27FC236}">
                  <a16:creationId xmlns:a16="http://schemas.microsoft.com/office/drawing/2014/main" id="{4980B40F-2B8C-A243-659C-827C1FC0F5C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3F1BD0DE-F1F9-4E62-FF3F-BB2E869EE772}"/>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13360C9D-92BE-956C-A40D-156169D8BABA}"/>
              </a:ext>
            </a:extLst>
          </p:cNvPr>
          <p:cNvSpPr txBox="1"/>
          <p:nvPr/>
        </p:nvSpPr>
        <p:spPr>
          <a:xfrm>
            <a:off x="440772" y="910797"/>
            <a:ext cx="7061508" cy="367858"/>
          </a:xfrm>
          <a:prstGeom prst="rect">
            <a:avLst/>
          </a:prstGeom>
        </p:spPr>
        <p:txBody>
          <a:bodyPr wrap="square"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COMPARAÇÃO NLM X FILTRO CONVENCIONAL</a:t>
            </a:r>
          </a:p>
        </p:txBody>
      </p:sp>
      <p:sp>
        <p:nvSpPr>
          <p:cNvPr id="19" name="TextBox 19">
            <a:extLst>
              <a:ext uri="{FF2B5EF4-FFF2-40B4-BE49-F238E27FC236}">
                <a16:creationId xmlns:a16="http://schemas.microsoft.com/office/drawing/2014/main" id="{71A9A064-C007-F4D4-A67E-089174E72ACE}"/>
              </a:ext>
            </a:extLst>
          </p:cNvPr>
          <p:cNvSpPr txBox="1"/>
          <p:nvPr/>
        </p:nvSpPr>
        <p:spPr>
          <a:xfrm>
            <a:off x="987970" y="1783345"/>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FILTRO COALESCENTE CONVENCIONAL</a:t>
            </a:r>
          </a:p>
        </p:txBody>
      </p:sp>
      <p:pic>
        <p:nvPicPr>
          <p:cNvPr id="7" name="Imagem 6">
            <a:extLst>
              <a:ext uri="{FF2B5EF4-FFF2-40B4-BE49-F238E27FC236}">
                <a16:creationId xmlns:a16="http://schemas.microsoft.com/office/drawing/2014/main" id="{23371DA3-6356-9964-29F3-760A38654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grpSp>
        <p:nvGrpSpPr>
          <p:cNvPr id="21" name="Group 13">
            <a:extLst>
              <a:ext uri="{FF2B5EF4-FFF2-40B4-BE49-F238E27FC236}">
                <a16:creationId xmlns:a16="http://schemas.microsoft.com/office/drawing/2014/main" id="{94714B3A-3C3E-17D2-B223-7396136B2845}"/>
              </a:ext>
            </a:extLst>
          </p:cNvPr>
          <p:cNvGrpSpPr/>
          <p:nvPr/>
        </p:nvGrpSpPr>
        <p:grpSpPr>
          <a:xfrm>
            <a:off x="452952" y="5572804"/>
            <a:ext cx="374337" cy="187168"/>
            <a:chOff x="0" y="0"/>
            <a:chExt cx="812800" cy="406400"/>
          </a:xfrm>
        </p:grpSpPr>
        <p:sp>
          <p:nvSpPr>
            <p:cNvPr id="22" name="Freeform 14">
              <a:extLst>
                <a:ext uri="{FF2B5EF4-FFF2-40B4-BE49-F238E27FC236}">
                  <a16:creationId xmlns:a16="http://schemas.microsoft.com/office/drawing/2014/main" id="{123853DB-930C-7A50-0B68-C427D2EC5F20}"/>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3" name="TextBox 15">
              <a:extLst>
                <a:ext uri="{FF2B5EF4-FFF2-40B4-BE49-F238E27FC236}">
                  <a16:creationId xmlns:a16="http://schemas.microsoft.com/office/drawing/2014/main" id="{4FF176F2-263A-DC83-9376-6035C08E975E}"/>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24" name="TextBox 19">
            <a:extLst>
              <a:ext uri="{FF2B5EF4-FFF2-40B4-BE49-F238E27FC236}">
                <a16:creationId xmlns:a16="http://schemas.microsoft.com/office/drawing/2014/main" id="{8ABC1965-22C8-EF12-D4E6-7B0961EE9FF3}"/>
              </a:ext>
            </a:extLst>
          </p:cNvPr>
          <p:cNvSpPr txBox="1"/>
          <p:nvPr/>
        </p:nvSpPr>
        <p:spPr>
          <a:xfrm>
            <a:off x="987969" y="5541576"/>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COMPARAÇÃO DE CUSTOS</a:t>
            </a:r>
          </a:p>
        </p:txBody>
      </p:sp>
      <p:sp>
        <p:nvSpPr>
          <p:cNvPr id="8" name="Retângulo 7">
            <a:extLst>
              <a:ext uri="{FF2B5EF4-FFF2-40B4-BE49-F238E27FC236}">
                <a16:creationId xmlns:a16="http://schemas.microsoft.com/office/drawing/2014/main" id="{53D2D563-6371-1A2B-2CCC-E963C756DA00}"/>
              </a:ext>
            </a:extLst>
          </p:cNvPr>
          <p:cNvSpPr/>
          <p:nvPr/>
        </p:nvSpPr>
        <p:spPr>
          <a:xfrm>
            <a:off x="395668" y="2247092"/>
            <a:ext cx="3552750" cy="2831096"/>
          </a:xfrm>
          <a:prstGeom prst="rect">
            <a:avLst/>
          </a:prstGeom>
        </p:spPr>
        <p:txBody>
          <a:bodyPr wrap="square">
            <a:spAutoFit/>
          </a:bodyPr>
          <a:lstStyle/>
          <a:p>
            <a:pPr>
              <a:lnSpc>
                <a:spcPct val="150000"/>
              </a:lnSpc>
            </a:pPr>
            <a:r>
              <a:rPr lang="pt-BR" sz="1200" dirty="0">
                <a:latin typeface="Montserrat" panose="00000500000000000000" pitchFamily="2" charset="0"/>
                <a:cs typeface="Arial" panose="020B0604020202020204" pitchFamily="34" charset="0"/>
              </a:rPr>
              <a:t>A imagem ao lado mostra que, quando o filtro convencional é substituído a cada 6 meses, a queda de pressão inicia em 2 PSI e chega a 4,3 PSI. Porém, quando é trocado a cada ano, a queda de pressão chega a 12 PSI.</a:t>
            </a:r>
          </a:p>
          <a:p>
            <a:pPr>
              <a:lnSpc>
                <a:spcPct val="150000"/>
              </a:lnSpc>
            </a:pPr>
            <a:endParaRPr lang="pt-BR" sz="1200" dirty="0">
              <a:latin typeface="Montserrat" panose="00000500000000000000" pitchFamily="2" charset="0"/>
              <a:cs typeface="Arial" panose="020B0604020202020204" pitchFamily="34" charset="0"/>
            </a:endParaRPr>
          </a:p>
          <a:p>
            <a:pPr>
              <a:lnSpc>
                <a:spcPct val="150000"/>
              </a:lnSpc>
            </a:pPr>
            <a:r>
              <a:rPr lang="pt-BR" sz="1200" dirty="0">
                <a:latin typeface="Montserrat" panose="00000500000000000000" pitchFamily="2" charset="0"/>
                <a:cs typeface="Arial" panose="020B0604020202020204" pitchFamily="34" charset="0"/>
              </a:rPr>
              <a:t>Considerando trocas regulares a cada 6 meses, a queda de pressão média é de aproximadamente 3,15 PSI.</a:t>
            </a:r>
          </a:p>
        </p:txBody>
      </p:sp>
      <p:pic>
        <p:nvPicPr>
          <p:cNvPr id="9" name="Imagem 8">
            <a:extLst>
              <a:ext uri="{FF2B5EF4-FFF2-40B4-BE49-F238E27FC236}">
                <a16:creationId xmlns:a16="http://schemas.microsoft.com/office/drawing/2014/main" id="{B2D3E345-50EF-3F51-63B2-B378056AA054}"/>
              </a:ext>
            </a:extLst>
          </p:cNvPr>
          <p:cNvPicPr>
            <a:picLocks noChangeAspect="1"/>
          </p:cNvPicPr>
          <p:nvPr/>
        </p:nvPicPr>
        <p:blipFill rotWithShape="1">
          <a:blip r:embed="rId4">
            <a:extLst>
              <a:ext uri="{28A0092B-C50C-407E-A947-70E740481C1C}">
                <a14:useLocalDpi xmlns:a14="http://schemas.microsoft.com/office/drawing/2010/main" val="0"/>
              </a:ext>
            </a:extLst>
          </a:blip>
          <a:srcRect r="8113"/>
          <a:stretch/>
        </p:blipFill>
        <p:spPr bwMode="auto">
          <a:xfrm>
            <a:off x="3931908" y="2299814"/>
            <a:ext cx="3300292" cy="2617626"/>
          </a:xfrm>
          <a:prstGeom prst="rect">
            <a:avLst/>
          </a:prstGeom>
          <a:ln>
            <a:noFill/>
          </a:ln>
          <a:effectLst>
            <a:softEdge rad="112500"/>
          </a:effectLst>
        </p:spPr>
      </p:pic>
      <p:graphicFrame>
        <p:nvGraphicFramePr>
          <p:cNvPr id="10" name="Objeto 9">
            <a:extLst>
              <a:ext uri="{FF2B5EF4-FFF2-40B4-BE49-F238E27FC236}">
                <a16:creationId xmlns:a16="http://schemas.microsoft.com/office/drawing/2014/main" id="{446B2A86-BC3B-6BF4-5685-9ED3DB095CC8}"/>
              </a:ext>
            </a:extLst>
          </p:cNvPr>
          <p:cNvGraphicFramePr>
            <a:graphicFrameLocks noChangeAspect="1"/>
          </p:cNvGraphicFramePr>
          <p:nvPr>
            <p:extLst>
              <p:ext uri="{D42A27DB-BD31-4B8C-83A1-F6EECF244321}">
                <p14:modId xmlns:p14="http://schemas.microsoft.com/office/powerpoint/2010/main" val="3797051709"/>
              </p:ext>
            </p:extLst>
          </p:nvPr>
        </p:nvGraphicFramePr>
        <p:xfrm>
          <a:off x="493713" y="6048375"/>
          <a:ext cx="6656387" cy="3657600"/>
        </p:xfrm>
        <a:graphic>
          <a:graphicData uri="http://schemas.openxmlformats.org/presentationml/2006/ole">
            <mc:AlternateContent xmlns:mc="http://schemas.openxmlformats.org/markup-compatibility/2006">
              <mc:Choice xmlns:v="urn:schemas-microsoft-com:vml" Requires="v">
                <p:oleObj name="Worksheet" r:id="rId5" imgW="6423766" imgH="3581368" progId="Excel.Sheet.12">
                  <p:embed/>
                </p:oleObj>
              </mc:Choice>
              <mc:Fallback>
                <p:oleObj name="Worksheet" r:id="rId5" imgW="6423766" imgH="3581368" progId="Excel.Sheet.12">
                  <p:embed/>
                  <p:pic>
                    <p:nvPicPr>
                      <p:cNvPr id="20" name="Objeto 19"/>
                      <p:cNvPicPr/>
                      <p:nvPr/>
                    </p:nvPicPr>
                    <p:blipFill>
                      <a:blip r:embed="rId6"/>
                      <a:stretch>
                        <a:fillRect/>
                      </a:stretch>
                    </p:blipFill>
                    <p:spPr>
                      <a:xfrm>
                        <a:off x="493713" y="6048375"/>
                        <a:ext cx="6656387" cy="3657600"/>
                      </a:xfrm>
                      <a:prstGeom prst="rect">
                        <a:avLst/>
                      </a:prstGeom>
                    </p:spPr>
                  </p:pic>
                </p:oleObj>
              </mc:Fallback>
            </mc:AlternateContent>
          </a:graphicData>
        </a:graphic>
      </p:graphicFrame>
      <p:grpSp>
        <p:nvGrpSpPr>
          <p:cNvPr id="12" name="Group 8">
            <a:extLst>
              <a:ext uri="{FF2B5EF4-FFF2-40B4-BE49-F238E27FC236}">
                <a16:creationId xmlns:a16="http://schemas.microsoft.com/office/drawing/2014/main" id="{A97CEF05-D1B0-F446-7362-BB2992C657D1}"/>
              </a:ext>
            </a:extLst>
          </p:cNvPr>
          <p:cNvGrpSpPr/>
          <p:nvPr/>
        </p:nvGrpSpPr>
        <p:grpSpPr>
          <a:xfrm>
            <a:off x="1" y="10514133"/>
            <a:ext cx="7556500" cy="179269"/>
            <a:chOff x="0" y="0"/>
            <a:chExt cx="3047987" cy="131886"/>
          </a:xfrm>
        </p:grpSpPr>
        <p:sp>
          <p:nvSpPr>
            <p:cNvPr id="16" name="Freeform 9">
              <a:extLst>
                <a:ext uri="{FF2B5EF4-FFF2-40B4-BE49-F238E27FC236}">
                  <a16:creationId xmlns:a16="http://schemas.microsoft.com/office/drawing/2014/main" id="{4155192A-6DA8-557E-5D5A-C626957FF220}"/>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7" name="TextBox 10">
              <a:extLst>
                <a:ext uri="{FF2B5EF4-FFF2-40B4-BE49-F238E27FC236}">
                  <a16:creationId xmlns:a16="http://schemas.microsoft.com/office/drawing/2014/main" id="{871C9A18-460A-8CB5-7D7F-1236AEBB5BE9}"/>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403779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415137" y="972632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814637" y="8583892"/>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3"/>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1590317" y="8661556"/>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4"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3571837979"/>
              </p:ext>
            </p:extLst>
          </p:nvPr>
        </p:nvGraphicFramePr>
        <p:xfrm>
          <a:off x="814637" y="3971111"/>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7" name="Imagem 6">
            <a:extLst>
              <a:ext uri="{FF2B5EF4-FFF2-40B4-BE49-F238E27FC236}">
                <a16:creationId xmlns:a16="http://schemas.microsoft.com/office/drawing/2014/main" id="{3EC5EECF-0F62-4FB5-D499-FE3386399E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14" y="-2216"/>
            <a:ext cx="7464673" cy="859247"/>
          </a:xfrm>
          <a:prstGeom prst="rect">
            <a:avLst/>
          </a:prstGeom>
        </p:spPr>
      </p:pic>
      <p:grpSp>
        <p:nvGrpSpPr>
          <p:cNvPr id="8" name="Group 8">
            <a:extLst>
              <a:ext uri="{FF2B5EF4-FFF2-40B4-BE49-F238E27FC236}">
                <a16:creationId xmlns:a16="http://schemas.microsoft.com/office/drawing/2014/main" id="{9F4DD33E-2A9B-6E52-0C0E-A59EB5AEC0DC}"/>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3E5570C8-3096-8541-E137-369CD23CE72D}"/>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5009C1B2-9C3D-EB3C-EE72-F4D368C30562}"/>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2317</TotalTime>
  <Words>1581</Words>
  <Application>Microsoft Office PowerPoint</Application>
  <PresentationFormat>Personalizar</PresentationFormat>
  <Paragraphs>307</Paragraphs>
  <Slides>11</Slides>
  <Notes>0</Notes>
  <HiddenSlides>0</HiddenSlides>
  <MMClips>0</MMClips>
  <ScaleCrop>false</ScaleCrop>
  <HeadingPairs>
    <vt:vector size="8" baseType="variant">
      <vt:variant>
        <vt:lpstr>Fontes usadas</vt:lpstr>
      </vt:variant>
      <vt:variant>
        <vt:i4>11</vt:i4>
      </vt:variant>
      <vt:variant>
        <vt:lpstr>Tema</vt:lpstr>
      </vt:variant>
      <vt:variant>
        <vt:i4>1</vt:i4>
      </vt:variant>
      <vt:variant>
        <vt:lpstr>Servidores OLE inseridos</vt:lpstr>
      </vt:variant>
      <vt:variant>
        <vt:i4>1</vt:i4>
      </vt:variant>
      <vt:variant>
        <vt:lpstr>Títulos de slides</vt:lpstr>
      </vt:variant>
      <vt:variant>
        <vt:i4>11</vt:i4>
      </vt:variant>
    </vt:vector>
  </HeadingPairs>
  <TitlesOfParts>
    <vt:vector size="24" baseType="lpstr">
      <vt:lpstr>Montserrat Medium</vt:lpstr>
      <vt:lpstr>Montserrat Bold</vt:lpstr>
      <vt:lpstr>Montserrat</vt:lpstr>
      <vt:lpstr>Aptos</vt:lpstr>
      <vt:lpstr>Wingdings</vt:lpstr>
      <vt:lpstr>Neue Montreal</vt:lpstr>
      <vt:lpstr>Open Sans</vt:lpstr>
      <vt:lpstr>Times</vt:lpstr>
      <vt:lpstr>Calibri</vt:lpstr>
      <vt:lpstr>Montserrat Ultra-Bold</vt:lpstr>
      <vt:lpstr>Arial</vt:lpstr>
      <vt:lpstr>Office Theme</vt:lpstr>
      <vt:lpstr>Worksheet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38</cp:revision>
  <cp:lastPrinted>2025-08-20T12:01:41Z</cp:lastPrinted>
  <dcterms:created xsi:type="dcterms:W3CDTF">2006-08-16T00:00:00Z</dcterms:created>
  <dcterms:modified xsi:type="dcterms:W3CDTF">2025-09-16T14:21:32Z</dcterms:modified>
  <dc:identifier>DAGwijnfSlk</dc:identifier>
</cp:coreProperties>
</file>